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73"/>
  </p:notesMasterIdLst>
  <p:handoutMasterIdLst>
    <p:handoutMasterId r:id="rId74"/>
  </p:handoutMasterIdLst>
  <p:sldIdLst>
    <p:sldId id="411" r:id="rId2"/>
    <p:sldId id="286" r:id="rId3"/>
    <p:sldId id="378" r:id="rId4"/>
    <p:sldId id="382" r:id="rId5"/>
    <p:sldId id="287" r:id="rId6"/>
    <p:sldId id="386" r:id="rId7"/>
    <p:sldId id="367" r:id="rId8"/>
    <p:sldId id="368" r:id="rId9"/>
    <p:sldId id="387" r:id="rId10"/>
    <p:sldId id="379" r:id="rId11"/>
    <p:sldId id="384" r:id="rId12"/>
    <p:sldId id="388" r:id="rId13"/>
    <p:sldId id="370" r:id="rId14"/>
    <p:sldId id="371" r:id="rId15"/>
    <p:sldId id="373" r:id="rId16"/>
    <p:sldId id="385" r:id="rId17"/>
    <p:sldId id="374" r:id="rId18"/>
    <p:sldId id="375" r:id="rId19"/>
    <p:sldId id="397" r:id="rId20"/>
    <p:sldId id="322" r:id="rId21"/>
    <p:sldId id="391" r:id="rId22"/>
    <p:sldId id="392" r:id="rId23"/>
    <p:sldId id="362" r:id="rId24"/>
    <p:sldId id="394" r:id="rId25"/>
    <p:sldId id="400" r:id="rId26"/>
    <p:sldId id="404" r:id="rId27"/>
    <p:sldId id="364" r:id="rId28"/>
    <p:sldId id="401" r:id="rId29"/>
    <p:sldId id="402" r:id="rId30"/>
    <p:sldId id="406" r:id="rId31"/>
    <p:sldId id="338" r:id="rId32"/>
    <p:sldId id="291" r:id="rId33"/>
    <p:sldId id="347" r:id="rId34"/>
    <p:sldId id="321" r:id="rId35"/>
    <p:sldId id="409" r:id="rId36"/>
    <p:sldId id="306" r:id="rId37"/>
    <p:sldId id="320" r:id="rId38"/>
    <p:sldId id="410" r:id="rId39"/>
    <p:sldId id="359" r:id="rId40"/>
    <p:sldId id="360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4" r:id="rId53"/>
    <p:sldId id="436" r:id="rId54"/>
    <p:sldId id="437" r:id="rId55"/>
    <p:sldId id="438" r:id="rId56"/>
    <p:sldId id="439" r:id="rId57"/>
    <p:sldId id="343" r:id="rId58"/>
    <p:sldId id="412" r:id="rId59"/>
    <p:sldId id="444" r:id="rId60"/>
    <p:sldId id="445" r:id="rId61"/>
    <p:sldId id="446" r:id="rId62"/>
    <p:sldId id="447" r:id="rId63"/>
    <p:sldId id="448" r:id="rId64"/>
    <p:sldId id="449" r:id="rId65"/>
    <p:sldId id="450" r:id="rId66"/>
    <p:sldId id="451" r:id="rId67"/>
    <p:sldId id="452" r:id="rId68"/>
    <p:sldId id="435" r:id="rId69"/>
    <p:sldId id="440" r:id="rId70"/>
    <p:sldId id="442" r:id="rId71"/>
    <p:sldId id="443" r:id="rId72"/>
  </p:sldIdLst>
  <p:sldSz cx="9144000" cy="6858000" type="screen4x3"/>
  <p:notesSz cx="6670675" cy="9929813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800" b="1" kern="1200">
        <a:solidFill>
          <a:srgbClr val="FF0000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800" b="1" kern="1200">
        <a:solidFill>
          <a:srgbClr val="FF0000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800" b="1" kern="1200">
        <a:solidFill>
          <a:srgbClr val="FF0000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800" b="1" kern="1200">
        <a:solidFill>
          <a:srgbClr val="FF0000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800" b="1" kern="1200">
        <a:solidFill>
          <a:srgbClr val="FF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rgbClr val="FF0000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rgbClr val="FF0000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rgbClr val="FF0000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rgbClr val="FF0000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CC"/>
    <a:srgbClr val="880000"/>
    <a:srgbClr val="996600"/>
    <a:srgbClr val="FF9900"/>
    <a:srgbClr val="669900"/>
    <a:srgbClr val="0033CC"/>
    <a:srgbClr val="FF33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68" autoAdjust="0"/>
    <p:restoredTop sz="94122" autoAdjust="0"/>
  </p:normalViewPr>
  <p:slideViewPr>
    <p:cSldViewPr>
      <p:cViewPr varScale="1">
        <p:scale>
          <a:sx n="142" d="100"/>
          <a:sy n="142" d="100"/>
        </p:scale>
        <p:origin x="9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smtClean="0">
                <a:solidFill>
                  <a:schemeClr val="tx1"/>
                </a:solidFill>
                <a:effectLst/>
                <a:latin typeface="Times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 smtClean="0">
                <a:solidFill>
                  <a:schemeClr val="tx1"/>
                </a:solidFill>
                <a:effectLst/>
                <a:latin typeface="Times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smtClean="0">
                <a:solidFill>
                  <a:schemeClr val="tx1"/>
                </a:solidFill>
                <a:effectLst/>
                <a:latin typeface="Times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>
                <a:solidFill>
                  <a:schemeClr val="tx1"/>
                </a:solidFill>
                <a:latin typeface="Times" charset="0"/>
              </a:defRPr>
            </a:lvl1pPr>
          </a:lstStyle>
          <a:p>
            <a:fld id="{7D488613-E3B3-1348-9F11-4F6CDA86829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539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05-20T01:58:12.624"/>
    </inkml:context>
    <inkml:brush xml:id="br0">
      <inkml:brushProperty name="width" value="0.05292" units="cm"/>
      <inkml:brushProperty name="height" value="0.05292" units="cm"/>
      <inkml:brushProperty name="color" value="#FBD7BB"/>
    </inkml:brush>
  </inkml:definitions>
  <inkml:trace contextRef="#ctx0" brushRef="#br0">1058 17886</inkml:trace>
  <inkml:trace contextRef="#ctx0" brushRef="#br0" timeOffset="4808.275">970 17992</inkml:trace>
  <inkml:trace contextRef="#ctx0" brushRef="#br0" timeOffset="6672.381">1023 18115</inkml:trace>
  <inkml:trace contextRef="#ctx0" brushRef="#br0" timeOffset="7424.424">1111 18115</inkml:trace>
  <inkml:trace contextRef="#ctx0" brushRef="#br0" timeOffset="9783.559">1147 17992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503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4098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0"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4099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4C1B79A-7E73-5D49-B012-E24C78966A30}" type="slidenum">
              <a:rPr lang="en-US" altLang="zh-CN" sz="1200">
                <a:latin typeface="Times New Roman" charset="0"/>
              </a:rPr>
              <a:pPr/>
              <a:t>1</a:t>
            </a:fld>
            <a:endParaRPr lang="en-US" altLang="zh-CN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89090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89091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EB9C3D8A-F0B3-AE46-B29F-A74909B1FCBD}" type="slidenum">
              <a:rPr lang="en-US" altLang="zh-CN" sz="1200" b="0">
                <a:solidFill>
                  <a:schemeClr val="tx1"/>
                </a:solidFill>
              </a:rPr>
              <a:pPr/>
              <a:t>41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9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91138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91139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2FF367E6-D264-6C45-8138-243061461214}" type="slidenum">
              <a:rPr lang="en-US" altLang="zh-CN" sz="1200" b="0">
                <a:solidFill>
                  <a:schemeClr val="tx1"/>
                </a:solidFill>
              </a:rPr>
              <a:pPr/>
              <a:t>42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9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12700"/>
        </p:spPr>
      </p:sp>
      <p:sp>
        <p:nvSpPr>
          <p:cNvPr id="93186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3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12700"/>
        </p:spPr>
      </p:sp>
      <p:sp>
        <p:nvSpPr>
          <p:cNvPr id="95234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007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12700"/>
        </p:spPr>
      </p:sp>
      <p:sp>
        <p:nvSpPr>
          <p:cNvPr id="97282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645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107522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107523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E5D6CA5E-6BF1-3640-BDE5-A8E229A770A0}" type="slidenum">
              <a:rPr lang="en-US" altLang="zh-CN" sz="1200" b="0">
                <a:solidFill>
                  <a:schemeClr val="tx1"/>
                </a:solidFill>
              </a:rPr>
              <a:pPr/>
              <a:t>52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5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111618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111619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CB5939D9-6F23-1340-86F5-C3B6321A8BEA}" type="slidenum">
              <a:rPr lang="en-US" altLang="zh-CN" sz="1200" b="0">
                <a:solidFill>
                  <a:schemeClr val="tx1"/>
                </a:solidFill>
              </a:rPr>
              <a:pPr/>
              <a:t>53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392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113666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113667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C397DF55-84F8-8545-AB5E-A219413A911D}" type="slidenum">
              <a:rPr lang="en-US" altLang="zh-CN" sz="1200" b="0">
                <a:solidFill>
                  <a:schemeClr val="tx1"/>
                </a:solidFill>
              </a:rPr>
              <a:pPr/>
              <a:t>54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88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115714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11571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0F95A6ED-37EA-AC45-841C-97F7D144CD67}" type="slidenum">
              <a:rPr lang="en-US" altLang="zh-CN" sz="1200" b="0">
                <a:solidFill>
                  <a:schemeClr val="tx1"/>
                </a:solidFill>
              </a:rPr>
              <a:pPr/>
              <a:t>55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65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117762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117763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823ECB13-71CA-3143-914A-FAE707E75241}" type="slidenum">
              <a:rPr lang="en-US" altLang="zh-CN" sz="1200" b="0">
                <a:solidFill>
                  <a:schemeClr val="tx1"/>
                </a:solidFill>
              </a:rPr>
              <a:pPr/>
              <a:t>56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05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017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6750" y="4778375"/>
            <a:ext cx="5337175" cy="3910013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740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29698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56071D14-9CAF-C74F-AAD3-EB10F6A37E3E}" type="slidenum">
              <a:rPr lang="en-US" altLang="zh-CN" sz="1200" b="0">
                <a:solidFill>
                  <a:schemeClr val="tx1"/>
                </a:solidFill>
              </a:rPr>
              <a:pPr/>
              <a:t>59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24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3493C745-498F-6A40-9665-F331D8ADAD44}" type="slidenum">
              <a:rPr lang="en-US" altLang="zh-CN" sz="1200" b="0">
                <a:solidFill>
                  <a:schemeClr val="tx1"/>
                </a:solidFill>
              </a:rPr>
              <a:pPr/>
              <a:t>60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68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A62A1A5F-C7AE-1649-B364-D0CC58638F3D}" type="slidenum">
              <a:rPr lang="en-US" altLang="zh-CN" sz="1200" b="0">
                <a:solidFill>
                  <a:schemeClr val="tx1"/>
                </a:solidFill>
              </a:rPr>
              <a:pPr/>
              <a:t>61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514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8506B902-CCB6-4A46-952D-9437BDA8E277}" type="slidenum">
              <a:rPr lang="en-US" altLang="zh-CN" sz="1200" b="0">
                <a:solidFill>
                  <a:schemeClr val="tx1"/>
                </a:solidFill>
              </a:rPr>
              <a:pPr/>
              <a:t>62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2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7890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37891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1DC43137-CC0D-6847-804D-CF69EA754039}" type="slidenum">
              <a:rPr lang="en-US" altLang="zh-CN" sz="1200" b="0">
                <a:solidFill>
                  <a:schemeClr val="tx1"/>
                </a:solidFill>
              </a:rPr>
              <a:pPr/>
              <a:t>63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4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12700"/>
        </p:spPr>
      </p:sp>
      <p:sp>
        <p:nvSpPr>
          <p:cNvPr id="39938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781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12700"/>
        </p:spPr>
      </p:sp>
      <p:sp>
        <p:nvSpPr>
          <p:cNvPr id="41986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16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12700"/>
        </p:spPr>
      </p:sp>
      <p:sp>
        <p:nvSpPr>
          <p:cNvPr id="44034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05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12700"/>
        </p:spPr>
      </p:sp>
      <p:sp>
        <p:nvSpPr>
          <p:cNvPr id="46082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68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109570" name="备注占位符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109571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fld id="{D3CBB309-F1DD-B048-924A-F29B1A442FE4}" type="slidenum">
              <a:rPr lang="en-US" altLang="zh-CN" sz="1200" b="0">
                <a:solidFill>
                  <a:schemeClr val="tx1"/>
                </a:solidFill>
              </a:rPr>
              <a:pPr/>
              <a:t>68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25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5700" cy="37242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7175" cy="4468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3778250" y="9431338"/>
            <a:ext cx="2890838" cy="496887"/>
          </a:xfrm>
          <a:prstGeom prst="rect">
            <a:avLst/>
          </a:prstGeom>
          <a:noFill/>
        </p:spPr>
        <p:txBody>
          <a:bodyPr anchor="b"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3B62E30-9A72-524B-87DB-08880FDA65DA}" type="slidenum">
              <a:rPr lang="zh-CN" altLang="en-US" sz="1200" b="0">
                <a:solidFill>
                  <a:schemeClr val="tx1"/>
                </a:solidFill>
                <a:latin typeface="Calibri" charset="0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zh-CN" altLang="en-US" sz="1200" b="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359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 w="12700"/>
        </p:spPr>
      </p:sp>
      <p:sp>
        <p:nvSpPr>
          <p:cNvPr id="119810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18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5700" cy="37242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7175" cy="4468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3778250" y="9431338"/>
            <a:ext cx="2890838" cy="496887"/>
          </a:xfrm>
          <a:prstGeom prst="rect">
            <a:avLst/>
          </a:prstGeom>
          <a:noFill/>
        </p:spPr>
        <p:txBody>
          <a:bodyPr anchor="b"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0E7F71E-E108-F34C-BA6E-8EF05E9A5367}" type="slidenum">
              <a:rPr lang="zh-CN" altLang="en-US" sz="1200" b="0">
                <a:solidFill>
                  <a:schemeClr val="tx1"/>
                </a:solidFill>
                <a:latin typeface="Calibri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zh-CN" altLang="en-US" sz="1200" b="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5700" cy="37242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7175" cy="4468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3778250" y="9431338"/>
            <a:ext cx="2890838" cy="496887"/>
          </a:xfrm>
          <a:prstGeom prst="rect">
            <a:avLst/>
          </a:prstGeom>
          <a:noFill/>
        </p:spPr>
        <p:txBody>
          <a:bodyPr anchor="b"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905F0E1-F810-F34D-9F37-BC3EE79BBFBE}" type="slidenum">
              <a:rPr lang="zh-CN" altLang="en-US" sz="1200" b="0">
                <a:solidFill>
                  <a:schemeClr val="tx1"/>
                </a:solidFill>
                <a:latin typeface="Calibri" charset="0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zh-CN" altLang="en-US" sz="1200" b="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52488" y="742950"/>
            <a:ext cx="4965700" cy="37242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6750" y="4716463"/>
            <a:ext cx="5337175" cy="44704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875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5700" cy="37242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7175" cy="4468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3778250" y="9431338"/>
            <a:ext cx="2890838" cy="496887"/>
          </a:xfrm>
          <a:prstGeom prst="rect">
            <a:avLst/>
          </a:prstGeom>
          <a:noFill/>
        </p:spPr>
        <p:txBody>
          <a:bodyPr anchor="b"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323488D-E838-7048-AFAA-916744A88C70}" type="slidenum">
              <a:rPr lang="zh-CN" altLang="en-US" sz="1200" b="0">
                <a:solidFill>
                  <a:schemeClr val="tx1"/>
                </a:solidFill>
                <a:latin typeface="Calibri" charset="0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zh-CN" altLang="en-US" sz="1200" b="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47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5700" cy="37242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7175" cy="4468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3778250" y="9431338"/>
            <a:ext cx="2890838" cy="496887"/>
          </a:xfrm>
          <a:prstGeom prst="rect">
            <a:avLst/>
          </a:prstGeom>
          <a:noFill/>
        </p:spPr>
        <p:txBody>
          <a:bodyPr anchor="b"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EE599DF-436F-9F44-B406-D232A620CA5B}" type="slidenum">
              <a:rPr lang="zh-CN" altLang="en-US" sz="1200" b="0">
                <a:solidFill>
                  <a:schemeClr val="tx1"/>
                </a:solidFill>
                <a:latin typeface="Calibri" charset="0"/>
              </a:rPr>
              <a:pPr algn="r" eaLnBrk="1" hangingPunct="1">
                <a:spcBef>
                  <a:spcPct val="0"/>
                </a:spcBef>
              </a:pPr>
              <a:t>24</a:t>
            </a:fld>
            <a:endParaRPr lang="zh-CN" altLang="en-US" sz="1200" b="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900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2488" y="744538"/>
            <a:ext cx="4965700" cy="37242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6750" y="4716463"/>
            <a:ext cx="5337175" cy="4468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3778250" y="9431338"/>
            <a:ext cx="2890838" cy="496887"/>
          </a:xfrm>
          <a:prstGeom prst="rect">
            <a:avLst/>
          </a:prstGeom>
          <a:noFill/>
        </p:spPr>
        <p:txBody>
          <a:bodyPr anchor="b"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DADE01B-D333-3E41-B63E-079E32712B31}" type="slidenum">
              <a:rPr lang="zh-CN" altLang="en-US" sz="1200" b="0">
                <a:solidFill>
                  <a:schemeClr val="tx1"/>
                </a:solidFill>
                <a:latin typeface="Calibri" charset="0"/>
              </a:rPr>
              <a:pPr algn="r" eaLnBrk="1" hangingPunct="1">
                <a:spcBef>
                  <a:spcPct val="0"/>
                </a:spcBef>
              </a:pPr>
              <a:t>28</a:t>
            </a:fld>
            <a:endParaRPr lang="zh-CN" altLang="en-US" sz="1200" b="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86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3548F-D19E-B74A-870D-30E39723EEAA}" type="datetime1">
              <a:rPr lang="zh-CN" altLang="en-US" smtClean="0"/>
              <a:t>2018/12/5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AD12854A-0D6A-6C43-8227-72E3D848C7A2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905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9563-DB3E-4D4F-98E5-7F6A4CAB9C4C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0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BF9F-CEE7-9A4B-A18F-ED09AB1E725C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33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038" y="333375"/>
            <a:ext cx="7797800" cy="8397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484313"/>
            <a:ext cx="3810000" cy="46116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484313"/>
            <a:ext cx="3810000" cy="2228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65563"/>
            <a:ext cx="3810000" cy="22304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9672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43FF3-3EA5-4F49-B1AA-0CAAC22064A3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5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C33E67E-5A92-D748-BC42-985FEB29DC31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12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5EE2-AEE9-1B4E-A8C7-6B0726C6F1A5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69A9-A3F0-654A-A068-AC7B8AAAB852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8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49384B-7F5F-7944-93F3-04D3333DD4C0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1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5506-2F87-5E4F-81FB-75AC2C7BFF21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0B45-BAAE-7143-8B99-173A271C5281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7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83A0-8B1F-9844-B2B8-8E85BD0D88F3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92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7E64C12-DF95-E84D-8EF0-7E51058BBA16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7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eizhang@cuc.edu.c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8670" y="3356992"/>
            <a:ext cx="7593330" cy="851958"/>
          </a:xfrm>
        </p:spPr>
        <p:txBody>
          <a:bodyPr/>
          <a:lstStyle/>
          <a:p>
            <a:pPr algn="ctr"/>
            <a:r>
              <a:rPr kumimoji="1" lang="zh-CN" altLang="en-US" sz="40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计算机程序设计</a:t>
            </a:r>
            <a:r>
              <a:rPr kumimoji="1" lang="en-US" altLang="zh-CN" sz="40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1</a:t>
            </a:r>
            <a:endParaRPr kumimoji="0" lang="zh-CN" altLang="en-US" sz="4000" dirty="0">
              <a:solidFill>
                <a:srgbClr val="000000"/>
              </a:solidFill>
              <a:latin typeface="Arial" charset="0"/>
              <a:ea typeface="隶书" charset="0"/>
            </a:endParaRPr>
          </a:p>
        </p:txBody>
      </p:sp>
      <p:sp>
        <p:nvSpPr>
          <p:cNvPr id="3" name="WordArt 6"/>
          <p:cNvSpPr>
            <a:spLocks noChangeArrowheads="1" noChangeShapeType="1" noTextEdit="1"/>
          </p:cNvSpPr>
          <p:nvPr/>
        </p:nvSpPr>
        <p:spPr bwMode="auto">
          <a:xfrm>
            <a:off x="2555776" y="2103640"/>
            <a:ext cx="4104455" cy="68549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1" hangingPunct="1">
              <a:lnSpc>
                <a:spcPct val="80000"/>
              </a:lnSpc>
              <a:spcBef>
                <a:spcPct val="0"/>
              </a:spcBef>
              <a:buClr>
                <a:schemeClr val="accent1">
                  <a:lumMod val="75000"/>
                </a:schemeClr>
              </a:buClr>
              <a:buSzPct val="85000"/>
              <a:defRPr/>
            </a:pPr>
            <a:r>
              <a:rPr lang="zh-CN" altLang="en-US" sz="6000" cap="all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+mj-ea"/>
                <a:cs typeface="+mj-cs"/>
              </a:rPr>
              <a:t>第六章 数组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21037" y="4797152"/>
            <a:ext cx="4374356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隶书" charset="0"/>
                <a:ea typeface="隶书" charset="0"/>
              </a:rPr>
              <a:t>张雷</a:t>
            </a:r>
            <a:br>
              <a:rPr lang="zh-CN" altLang="en-US" sz="2000" b="1" dirty="0">
                <a:solidFill>
                  <a:srgbClr val="000000"/>
                </a:solidFill>
                <a:latin typeface="隶书" charset="0"/>
                <a:ea typeface="隶书" charset="0"/>
              </a:rPr>
            </a:br>
            <a:r>
              <a:rPr lang="en-US" altLang="zh-CN" sz="2000" b="1" dirty="0">
                <a:latin typeface="Times New Roman" charset="0"/>
                <a:ea typeface="隶书" charset="0"/>
                <a:hlinkClick r:id="rId4"/>
              </a:rPr>
              <a:t>leizhang</a:t>
            </a:r>
            <a:r>
              <a:rPr lang="en-US" altLang="zh-CN" sz="2000" b="1" dirty="0">
                <a:latin typeface="Times New Roman" charset="0"/>
                <a:hlinkClick r:id="rId4"/>
              </a:rPr>
              <a:t>@cuc.edu.cn</a:t>
            </a:r>
            <a:endParaRPr lang="zh-CN" altLang="en-US" sz="2000" b="1" dirty="0">
              <a:latin typeface="Times New Roman" charset="0"/>
            </a:endParaRPr>
          </a:p>
          <a:p>
            <a:pPr algn="ctr" eaLnBrk="0" hangingPunct="0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Times New Roman" charset="0"/>
              </a:rPr>
              <a:t>中国传媒大学</a:t>
            </a:r>
          </a:p>
          <a:p>
            <a:pPr algn="ctr"/>
            <a:r>
              <a:rPr lang="zh-CN" altLang="en-US" sz="2000">
                <a:solidFill>
                  <a:schemeClr val="tx1"/>
                </a:solidFill>
              </a:rPr>
              <a:t>计算机与网络空间安全学院</a:t>
            </a:r>
          </a:p>
          <a:p>
            <a:pPr algn="ctr" eaLnBrk="0" hangingPunct="0">
              <a:spcBef>
                <a:spcPct val="50000"/>
              </a:spcBef>
            </a:pPr>
            <a:endParaRPr lang="en-US" altLang="zh-CN" sz="2400" b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052513"/>
            <a:ext cx="7772400" cy="1584325"/>
          </a:xfrm>
        </p:spPr>
        <p:txBody>
          <a:bodyPr/>
          <a:lstStyle/>
          <a:p>
            <a:pPr eaLnBrk="1"/>
            <a:r>
              <a:rPr lang="zh-CN" altLang="en-US" sz="2400" dirty="0">
                <a:ea typeface="宋体" charset="0"/>
              </a:rPr>
              <a:t>数组大小最好用宏来定义，以适应未来可能的变化</a:t>
            </a:r>
            <a:endParaRPr lang="en-US" altLang="zh-CN" sz="2400" dirty="0">
              <a:solidFill>
                <a:srgbClr val="000000"/>
              </a:solidFill>
              <a:latin typeface="Courier New" charset="0"/>
              <a:ea typeface="宋体" charset="0"/>
            </a:endParaRPr>
          </a:p>
          <a:p>
            <a:pPr lvl="1" eaLnBrk="1"/>
            <a:r>
              <a:rPr lang="en-US" altLang="zh-CN" dirty="0">
                <a:solidFill>
                  <a:srgbClr val="0000FF"/>
                </a:solidFill>
                <a:latin typeface="Courier New" charset="0"/>
                <a:ea typeface="宋体" charset="0"/>
              </a:rPr>
              <a:t>#define</a:t>
            </a:r>
            <a:r>
              <a:rPr lang="en-US" altLang="zh-CN" dirty="0">
                <a:solidFill>
                  <a:srgbClr val="000000"/>
                </a:solidFill>
                <a:latin typeface="Courier New" charset="0"/>
                <a:ea typeface="宋体" charset="0"/>
              </a:rPr>
              <a:t> SIZE 10</a:t>
            </a:r>
            <a:br>
              <a:rPr lang="en-US" altLang="zh-CN" dirty="0">
                <a:solidFill>
                  <a:srgbClr val="000000"/>
                </a:solidFill>
                <a:latin typeface="Courier New" charset="0"/>
                <a:ea typeface="宋体" charset="0"/>
              </a:rPr>
            </a:br>
            <a:r>
              <a:rPr lang="en-US" altLang="zh-CN" dirty="0" err="1">
                <a:solidFill>
                  <a:srgbClr val="0000FF"/>
                </a:solidFill>
                <a:latin typeface="Courier New" charset="0"/>
                <a:ea typeface="宋体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urier New" charset="0"/>
                <a:ea typeface="宋体" charset="0"/>
              </a:rPr>
              <a:t> a[SIZE];</a:t>
            </a:r>
          </a:p>
          <a:p>
            <a:pPr lvl="1" eaLnBrk="1">
              <a:buFontTx/>
              <a:buNone/>
            </a:pPr>
            <a:r>
              <a:rPr lang="zh-CN" altLang="en-US" dirty="0">
                <a:ea typeface="宋体" charset="0"/>
              </a:rPr>
              <a:t>数组大小定义好后，将永远不变</a:t>
            </a:r>
          </a:p>
        </p:txBody>
      </p:sp>
      <p:sp>
        <p:nvSpPr>
          <p:cNvPr id="330756" name="Rectangle 4"/>
          <p:cNvSpPr>
            <a:spLocks noChangeArrowheads="1"/>
          </p:cNvSpPr>
          <p:nvPr/>
        </p:nvSpPr>
        <p:spPr bwMode="auto">
          <a:xfrm>
            <a:off x="2843808" y="2644230"/>
            <a:ext cx="3527425" cy="315277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#</a:t>
            </a:r>
            <a:r>
              <a:rPr lang="en-US" altLang="zh-CN" sz="20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include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 &lt;stdio.h&gt;</a:t>
            </a:r>
          </a:p>
          <a:p>
            <a:pPr>
              <a:defRPr/>
            </a:pPr>
            <a:r>
              <a:rPr lang="en-US" altLang="zh-CN" sz="2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#define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SIZE 10</a:t>
            </a:r>
            <a:endParaRPr lang="en-US" altLang="zh-CN" sz="2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>
              <a:defRPr/>
            </a:pPr>
            <a:r>
              <a:rPr lang="fr-FR" altLang="zh-CN" sz="20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main</a:t>
            </a:r>
            <a:r>
              <a:rPr lang="fr-FR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()</a:t>
            </a:r>
          </a:p>
          <a:p>
            <a:pPr>
              <a:defRPr/>
            </a:pPr>
            <a:r>
              <a:rPr lang="fr-FR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{</a:t>
            </a:r>
          </a:p>
          <a:p>
            <a:pPr>
              <a:defRPr/>
            </a:pPr>
            <a:r>
              <a:rPr lang="fr-FR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</a:t>
            </a:r>
            <a:r>
              <a:rPr lang="en-US" altLang="zh-CN" sz="2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int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a[SIZE];</a:t>
            </a:r>
            <a:endParaRPr lang="fr-FR" altLang="zh-CN" sz="20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>
              <a:defRPr/>
            </a:pPr>
            <a:r>
              <a:rPr lang="fr-FR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	</a:t>
            </a:r>
            <a:r>
              <a:rPr lang="fr-FR" altLang="zh-CN" sz="200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……</a:t>
            </a:r>
            <a:endParaRPr lang="fr-FR" altLang="zh-CN" sz="20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  <a:p>
            <a:pPr>
              <a:defRPr/>
            </a:pPr>
            <a:r>
              <a:rPr lang="fr-FR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}</a:t>
            </a:r>
            <a:endParaRPr lang="zh-CN" altLang="en-US" sz="20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5FEA-C648-EC46-A7C1-7881CFB11786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07950" y="260350"/>
            <a:ext cx="8763000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4000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   也可定义</a:t>
            </a:r>
            <a:r>
              <a:rPr kumimoji="1" lang="zh-CN" altLang="en-US" dirty="0">
                <a:solidFill>
                  <a:schemeClr val="hlink"/>
                </a:solidFill>
                <a:latin typeface="Courier New" charset="0"/>
                <a:ea typeface="宋体" charset="0"/>
              </a:rPr>
              <a:t>外部数组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和</a:t>
            </a:r>
            <a:r>
              <a:rPr kumimoji="1" lang="zh-CN" altLang="en-US" dirty="0">
                <a:solidFill>
                  <a:schemeClr val="hlink"/>
                </a:solidFill>
                <a:latin typeface="Courier New" charset="0"/>
                <a:ea typeface="宋体" charset="0"/>
              </a:rPr>
              <a:t>局部静态数组</a:t>
            </a: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（用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static</a:t>
            </a: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）。作用域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\</a:t>
            </a: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存在期与简单变量相同。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数组的外部说明不必描述数组大小。例：</a:t>
            </a:r>
          </a:p>
          <a:p>
            <a:pPr algn="just">
              <a:spcBef>
                <a:spcPct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　</a:t>
            </a:r>
            <a:r>
              <a:rPr kumimoji="1" lang="en-US" altLang="zh-CN" dirty="0">
                <a:solidFill>
                  <a:srgbClr val="0066FF"/>
                </a:solidFill>
                <a:latin typeface="Courier New" charset="0"/>
                <a:ea typeface="宋体" charset="0"/>
              </a:rPr>
              <a:t>extern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</a:t>
            </a:r>
            <a:r>
              <a:rPr kumimoji="1" lang="en-US" altLang="zh-CN" dirty="0" err="1">
                <a:solidFill>
                  <a:schemeClr val="tx1"/>
                </a:solidFill>
                <a:latin typeface="Courier New" charset="0"/>
                <a:ea typeface="宋体" charset="0"/>
              </a:rPr>
              <a:t>int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a[];</a:t>
            </a:r>
          </a:p>
          <a:p>
            <a:pPr algn="just">
              <a:spcBef>
                <a:spcPct val="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　</a:t>
            </a:r>
            <a:r>
              <a:rPr kumimoji="1" lang="en-US" altLang="zh-CN" dirty="0">
                <a:solidFill>
                  <a:srgbClr val="0066FF"/>
                </a:solidFill>
                <a:latin typeface="Courier New" charset="0"/>
                <a:ea typeface="宋体" charset="0"/>
              </a:rPr>
              <a:t>extern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float a1[];</a:t>
            </a:r>
          </a:p>
        </p:txBody>
      </p:sp>
      <p:sp>
        <p:nvSpPr>
          <p:cNvPr id="336899" name="Text Box 3"/>
          <p:cNvSpPr txBox="1">
            <a:spLocks noChangeArrowheads="1"/>
          </p:cNvSpPr>
          <p:nvPr/>
        </p:nvSpPr>
        <p:spPr bwMode="auto">
          <a:xfrm>
            <a:off x="228600" y="2732088"/>
            <a:ext cx="8686800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4000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下面函数里数组定义不合法：</a:t>
            </a:r>
          </a:p>
          <a:p>
            <a:pPr algn="just">
              <a:spcBef>
                <a:spcPct val="40000"/>
              </a:spcBef>
            </a:pP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void f(</a:t>
            </a:r>
            <a:r>
              <a:rPr kumimoji="1" lang="en-US" altLang="zh-CN" dirty="0" err="1">
                <a:solidFill>
                  <a:schemeClr val="tx1"/>
                </a:solidFill>
                <a:latin typeface="Courier New" charset="0"/>
                <a:ea typeface="宋体" charset="0"/>
              </a:rPr>
              <a:t>int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m, </a:t>
            </a:r>
            <a:r>
              <a:rPr kumimoji="1" lang="en-US" altLang="zh-CN" dirty="0" err="1">
                <a:solidFill>
                  <a:schemeClr val="tx1"/>
                </a:solidFill>
                <a:latin typeface="Courier New" charset="0"/>
                <a:ea typeface="宋体" charset="0"/>
              </a:rPr>
              <a:t>int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</a:t>
            </a:r>
            <a:r>
              <a:rPr kumimoji="1" lang="en-US" altLang="zh-CN" dirty="0">
                <a:solidFill>
                  <a:srgbClr val="0066FF"/>
                </a:solidFill>
                <a:latin typeface="Courier New" charset="0"/>
                <a:ea typeface="宋体" charset="0"/>
              </a:rPr>
              <a:t>n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) {</a:t>
            </a:r>
          </a:p>
          <a:p>
            <a:pPr algn="just">
              <a:spcBef>
                <a:spcPct val="0"/>
              </a:spcBef>
            </a:pP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   </a:t>
            </a:r>
            <a:r>
              <a:rPr kumimoji="1" lang="en-US" altLang="zh-CN" dirty="0" err="1">
                <a:solidFill>
                  <a:schemeClr val="tx1"/>
                </a:solidFill>
                <a:latin typeface="Courier New" charset="0"/>
                <a:ea typeface="宋体" charset="0"/>
              </a:rPr>
              <a:t>int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b[</a:t>
            </a:r>
            <a:r>
              <a:rPr kumimoji="1" lang="en-US" altLang="zh-CN" dirty="0">
                <a:solidFill>
                  <a:srgbClr val="0066FF"/>
                </a:solidFill>
                <a:latin typeface="Courier New" charset="0"/>
                <a:ea typeface="宋体" charset="0"/>
              </a:rPr>
              <a:t>n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]; /*</a:t>
            </a: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非法，编译时无法确定大小*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/</a:t>
            </a:r>
          </a:p>
          <a:p>
            <a:pPr algn="just">
              <a:spcBef>
                <a:spcPct val="0"/>
              </a:spcBef>
            </a:pP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   ....</a:t>
            </a:r>
          </a:p>
          <a:p>
            <a:pPr>
              <a:spcBef>
                <a:spcPct val="0"/>
              </a:spcBef>
            </a:pP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}	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285750" y="5300663"/>
            <a:ext cx="8601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just"/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新 </a:t>
            </a:r>
            <a:r>
              <a:rPr kumimoji="1" lang="en-US" altLang="zh-CN">
                <a:solidFill>
                  <a:schemeClr val="tx1"/>
                </a:solidFill>
                <a:ea typeface="宋体" charset="0"/>
              </a:rPr>
              <a:t>C99 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标准支持这种定义，满足 </a:t>
            </a:r>
            <a:r>
              <a:rPr kumimoji="1" lang="en-US" altLang="zh-CN">
                <a:solidFill>
                  <a:schemeClr val="tx1"/>
                </a:solidFill>
                <a:ea typeface="宋体" charset="0"/>
              </a:rPr>
              <a:t>C99 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的编译器很少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05E15-86B7-3549-A941-55F2C50321CB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89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内容占位符 6"/>
          <p:cNvSpPr>
            <a:spLocks noGrp="1"/>
          </p:cNvSpPr>
          <p:nvPr>
            <p:ph idx="4294967295"/>
          </p:nvPr>
        </p:nvSpPr>
        <p:spPr>
          <a:xfrm>
            <a:off x="0" y="1125538"/>
            <a:ext cx="8572500" cy="1400175"/>
          </a:xfrm>
        </p:spPr>
        <p:txBody>
          <a:bodyPr lIns="91440" tIns="45720" rIns="91440" bIns="45720">
            <a:normAutofit fontScale="92500" lnSpcReduction="20000"/>
          </a:bodyPr>
          <a:lstStyle/>
          <a:p>
            <a:pPr eaLnBrk="1"/>
            <a:r>
              <a:rPr lang="zh-CN" altLang="en-US" sz="2400">
                <a:latin typeface="Courier New" charset="0"/>
                <a:ea typeface="楷体_GB2312" charset="0"/>
              </a:rPr>
              <a:t>根据数组的</a:t>
            </a:r>
            <a:r>
              <a:rPr lang="zh-CN" altLang="en-US" sz="2400">
                <a:solidFill>
                  <a:srgbClr val="FF0000"/>
                </a:solidFill>
                <a:latin typeface="Courier New" charset="0"/>
                <a:ea typeface="楷体_GB2312" charset="0"/>
              </a:rPr>
              <a:t>数据类型</a:t>
            </a:r>
            <a:r>
              <a:rPr lang="zh-CN" altLang="en-US" sz="2400">
                <a:latin typeface="Courier New" charset="0"/>
                <a:ea typeface="楷体_GB2312" charset="0"/>
              </a:rPr>
              <a:t>，为每一元素安排相同长度的存储单元</a:t>
            </a:r>
          </a:p>
          <a:p>
            <a:pPr eaLnBrk="1"/>
            <a:r>
              <a:rPr lang="zh-CN" altLang="en-US" sz="2400">
                <a:latin typeface="Courier New" charset="0"/>
                <a:ea typeface="楷体_GB2312" charset="0"/>
              </a:rPr>
              <a:t>根据数组的</a:t>
            </a:r>
            <a:r>
              <a:rPr lang="zh-CN" altLang="en-US" sz="2400">
                <a:solidFill>
                  <a:srgbClr val="FF0000"/>
                </a:solidFill>
                <a:latin typeface="Courier New" charset="0"/>
                <a:ea typeface="楷体_GB2312" charset="0"/>
              </a:rPr>
              <a:t>存储类型</a:t>
            </a:r>
            <a:r>
              <a:rPr lang="zh-CN" altLang="en-US" sz="2400">
                <a:latin typeface="Courier New" charset="0"/>
                <a:ea typeface="楷体_GB2312" charset="0"/>
              </a:rPr>
              <a:t>，将其安排在内存的动态、静态存储区或寄存器区</a:t>
            </a:r>
          </a:p>
          <a:p>
            <a:pPr eaLnBrk="1"/>
            <a:r>
              <a:rPr lang="zh-CN" altLang="en-US" sz="2400">
                <a:latin typeface="Courier New" charset="0"/>
                <a:ea typeface="楷体_GB2312" charset="0"/>
              </a:rPr>
              <a:t>用</a:t>
            </a:r>
            <a:r>
              <a:rPr lang="en-US" altLang="zh-CN" sz="2400">
                <a:solidFill>
                  <a:srgbClr val="0000FF"/>
                </a:solidFill>
                <a:latin typeface="Courier New" charset="0"/>
                <a:ea typeface="楷体_GB2312" charset="0"/>
              </a:rPr>
              <a:t>sizeof</a:t>
            </a:r>
            <a:r>
              <a:rPr lang="en-US" altLang="zh-CN" sz="2400">
                <a:latin typeface="Courier New" charset="0"/>
                <a:ea typeface="楷体_GB2312" charset="0"/>
              </a:rPr>
              <a:t>(a)</a:t>
            </a:r>
            <a:r>
              <a:rPr lang="zh-CN" altLang="en-US" sz="2400">
                <a:latin typeface="Courier New" charset="0"/>
                <a:ea typeface="楷体_GB2312" charset="0"/>
              </a:rPr>
              <a:t>来获得数组</a:t>
            </a:r>
            <a:r>
              <a:rPr lang="en-US" altLang="zh-CN" sz="2400">
                <a:latin typeface="Courier New" charset="0"/>
                <a:ea typeface="楷体_GB2312" charset="0"/>
              </a:rPr>
              <a:t>a</a:t>
            </a:r>
            <a:r>
              <a:rPr lang="zh-CN" altLang="en-US" sz="2400">
                <a:latin typeface="Courier New" charset="0"/>
                <a:ea typeface="楷体_GB2312" charset="0"/>
              </a:rPr>
              <a:t>所占字节数</a:t>
            </a:r>
          </a:p>
        </p:txBody>
      </p:sp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971550" y="3559175"/>
            <a:ext cx="7488238" cy="3027363"/>
            <a:chOff x="612" y="2143"/>
            <a:chExt cx="4717" cy="1907"/>
          </a:xfrm>
        </p:grpSpPr>
        <p:pic>
          <p:nvPicPr>
            <p:cNvPr id="14348" name="Picture 4" descr="数组存储结构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" y="2143"/>
              <a:ext cx="4717" cy="1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5093" name="Rectangle 5"/>
            <p:cNvSpPr>
              <a:spLocks noChangeArrowheads="1"/>
            </p:cNvSpPr>
            <p:nvPr/>
          </p:nvSpPr>
          <p:spPr bwMode="auto">
            <a:xfrm>
              <a:off x="1247" y="2269"/>
              <a:ext cx="182" cy="1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45094" name="Text Box 6"/>
            <p:cNvSpPr txBox="1">
              <a:spLocks noChangeArrowheads="1"/>
            </p:cNvSpPr>
            <p:nvPr/>
          </p:nvSpPr>
          <p:spPr bwMode="auto">
            <a:xfrm>
              <a:off x="993" y="2251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rPr>
                <a:t>short</a:t>
              </a:r>
            </a:p>
          </p:txBody>
        </p:sp>
      </p:grpSp>
      <p:sp>
        <p:nvSpPr>
          <p:cNvPr id="14340" name="Rectangle 6"/>
          <p:cNvSpPr>
            <a:spLocks noChangeArrowheads="1"/>
          </p:cNvSpPr>
          <p:nvPr/>
        </p:nvSpPr>
        <p:spPr bwMode="auto">
          <a:xfrm>
            <a:off x="838200" y="3500438"/>
            <a:ext cx="4886325" cy="3097212"/>
          </a:xfrm>
          <a:prstGeom prst="rect">
            <a:avLst/>
          </a:prstGeom>
          <a:solidFill>
            <a:srgbClr val="CCFFFF">
              <a:alpha val="14117"/>
            </a:srgbClr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0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5795963" y="3487738"/>
            <a:ext cx="2736850" cy="3095625"/>
          </a:xfrm>
          <a:prstGeom prst="rect">
            <a:avLst/>
          </a:prstGeom>
          <a:solidFill>
            <a:srgbClr val="CCFFCC">
              <a:alpha val="14117"/>
            </a:srgbClr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0"/>
            </a:endParaRPr>
          </a:p>
        </p:txBody>
      </p:sp>
      <p:sp>
        <p:nvSpPr>
          <p:cNvPr id="345097" name="Rectangle 9"/>
          <p:cNvSpPr>
            <a:spLocks noChangeArrowheads="1"/>
          </p:cNvSpPr>
          <p:nvPr/>
        </p:nvSpPr>
        <p:spPr bwMode="auto">
          <a:xfrm>
            <a:off x="6315075" y="3759200"/>
            <a:ext cx="647700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45098" name="Rectangle 10"/>
          <p:cNvSpPr>
            <a:spLocks noChangeArrowheads="1"/>
          </p:cNvSpPr>
          <p:nvPr/>
        </p:nvSpPr>
        <p:spPr bwMode="auto">
          <a:xfrm>
            <a:off x="6227763" y="5962650"/>
            <a:ext cx="1584325" cy="43021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45099" name="Rectangle 11"/>
          <p:cNvSpPr>
            <a:spLocks noChangeArrowheads="1"/>
          </p:cNvSpPr>
          <p:nvPr/>
        </p:nvSpPr>
        <p:spPr bwMode="auto">
          <a:xfrm>
            <a:off x="4025900" y="3760788"/>
            <a:ext cx="560388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45100" name="Rectangle 12"/>
          <p:cNvSpPr>
            <a:spLocks noChangeArrowheads="1"/>
          </p:cNvSpPr>
          <p:nvPr/>
        </p:nvSpPr>
        <p:spPr bwMode="auto">
          <a:xfrm>
            <a:off x="4413250" y="4264025"/>
            <a:ext cx="720725" cy="357188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4346" name="Rectangle 13"/>
          <p:cNvSpPr>
            <a:spLocks noChangeArrowheads="1"/>
          </p:cNvSpPr>
          <p:nvPr/>
        </p:nvSpPr>
        <p:spPr bwMode="auto">
          <a:xfrm>
            <a:off x="2916238" y="549275"/>
            <a:ext cx="30400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kumimoji="1" lang="zh-CN" altLang="en-US" sz="3200">
                <a:solidFill>
                  <a:srgbClr val="A50021"/>
                </a:solidFill>
                <a:ea typeface="宋体" charset="0"/>
              </a:rPr>
              <a:t>数组的存储结构</a:t>
            </a:r>
          </a:p>
        </p:txBody>
      </p:sp>
      <p:sp>
        <p:nvSpPr>
          <p:cNvPr id="345102" name="Rectangle 14"/>
          <p:cNvSpPr>
            <a:spLocks noChangeArrowheads="1"/>
          </p:cNvSpPr>
          <p:nvPr/>
        </p:nvSpPr>
        <p:spPr bwMode="auto">
          <a:xfrm>
            <a:off x="684213" y="2852738"/>
            <a:ext cx="7607300" cy="4984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>
              <a:lnSpc>
                <a:spcPct val="9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一维数组占用字节数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=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数组长度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×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sizeof(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基类型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)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8C835-F563-F444-8772-F955C0480A81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5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5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5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5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5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5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5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5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5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5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5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5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5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5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0" grpId="0" uiExpand="1" build="p"/>
      <p:bldP spid="345097" grpId="0" animBg="1"/>
      <p:bldP spid="345098" grpId="0" animBg="1"/>
      <p:bldP spid="345099" grpId="0" animBg="1"/>
      <p:bldP spid="345100" grpId="0" animBg="1"/>
      <p:bldP spid="3451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28600" y="228600"/>
            <a:ext cx="8686800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kumimoji="1" lang="zh-CN" altLang="en-US" sz="3200">
                <a:solidFill>
                  <a:srgbClr val="A50021"/>
                </a:solidFill>
                <a:ea typeface="宋体" charset="0"/>
              </a:rPr>
              <a:t>                                数组使用</a:t>
            </a:r>
          </a:p>
          <a:p>
            <a:pPr eaLnBrk="1" hangingPunct="1">
              <a:spcBef>
                <a:spcPct val="40000"/>
              </a:spcBef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 基本操作是</a:t>
            </a:r>
            <a:r>
              <a:rPr kumimoji="1" lang="zh-CN" altLang="en-US">
                <a:solidFill>
                  <a:schemeClr val="accent2"/>
                </a:solidFill>
                <a:ea typeface="宋体" charset="0"/>
              </a:rPr>
              <a:t>元素访问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。元素顺序编号，</a:t>
            </a:r>
            <a:r>
              <a:rPr kumimoji="1" lang="zh-CN" altLang="en-US">
                <a:solidFill>
                  <a:schemeClr val="accent2"/>
                </a:solidFill>
                <a:ea typeface="宋体" charset="0"/>
              </a:rPr>
              <a:t>首元素序号</a:t>
            </a:r>
            <a:r>
              <a:rPr kumimoji="1" lang="en-US" altLang="zh-CN">
                <a:solidFill>
                  <a:schemeClr val="accent2"/>
                </a:solidFill>
                <a:ea typeface="宋体" charset="0"/>
              </a:rPr>
              <a:t>0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，其余顺序编号。</a:t>
            </a:r>
            <a:r>
              <a:rPr kumimoji="1" lang="en-US" altLang="zh-CN">
                <a:solidFill>
                  <a:schemeClr val="tx1"/>
                </a:solidFill>
                <a:ea typeface="宋体" charset="0"/>
              </a:rPr>
              <a:t>n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元数组元素编号是</a:t>
            </a:r>
            <a:r>
              <a:rPr kumimoji="1" lang="en-US" altLang="zh-CN">
                <a:solidFill>
                  <a:schemeClr val="accent2"/>
                </a:solidFill>
                <a:ea typeface="宋体" charset="0"/>
              </a:rPr>
              <a:t>0</a:t>
            </a:r>
            <a:r>
              <a:rPr kumimoji="1" lang="zh-CN" altLang="en-US">
                <a:solidFill>
                  <a:schemeClr val="accent2"/>
                </a:solidFill>
                <a:ea typeface="宋体" charset="0"/>
              </a:rPr>
              <a:t>到</a:t>
            </a:r>
            <a:r>
              <a:rPr kumimoji="1" lang="en-US" altLang="zh-CN">
                <a:solidFill>
                  <a:schemeClr val="accent2"/>
                </a:solidFill>
                <a:ea typeface="宋体" charset="0"/>
              </a:rPr>
              <a:t>n-1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。定义：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　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int b[100];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元素编号为</a:t>
            </a:r>
            <a:r>
              <a:rPr kumimoji="1" lang="en-US" altLang="zh-CN">
                <a:solidFill>
                  <a:srgbClr val="0033CC"/>
                </a:solidFill>
                <a:ea typeface="宋体" charset="0"/>
              </a:rPr>
              <a:t>0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、</a:t>
            </a:r>
            <a:r>
              <a:rPr kumimoji="1" lang="en-US" altLang="zh-CN">
                <a:solidFill>
                  <a:schemeClr val="tx1"/>
                </a:solidFill>
                <a:ea typeface="宋体" charset="0"/>
              </a:rPr>
              <a:t>1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、</a:t>
            </a:r>
            <a:r>
              <a:rPr kumimoji="1" lang="en-US" altLang="zh-CN">
                <a:solidFill>
                  <a:schemeClr val="tx1"/>
                </a:solidFill>
                <a:ea typeface="宋体" charset="0"/>
              </a:rPr>
              <a:t>2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、</a:t>
            </a:r>
            <a:r>
              <a:rPr kumimoji="1" lang="en-US" altLang="zh-CN">
                <a:solidFill>
                  <a:schemeClr val="tx1"/>
                </a:solidFill>
                <a:ea typeface="宋体" charset="0"/>
              </a:rPr>
              <a:t>…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、   。称为</a:t>
            </a:r>
            <a:r>
              <a:rPr kumimoji="1" lang="zh-CN" altLang="en-US" u="sng">
                <a:solidFill>
                  <a:schemeClr val="tx1"/>
                </a:solidFill>
                <a:ea typeface="宋体" charset="0"/>
              </a:rPr>
              <a:t>下标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或</a:t>
            </a:r>
            <a:r>
              <a:rPr kumimoji="1" lang="zh-CN" altLang="en-US" u="sng">
                <a:solidFill>
                  <a:schemeClr val="tx1"/>
                </a:solidFill>
                <a:ea typeface="宋体" charset="0"/>
              </a:rPr>
              <a:t>指标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。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 sz="2400" i="1">
                <a:solidFill>
                  <a:schemeClr val="tx1"/>
                </a:solidFill>
                <a:ea typeface="宋体" charset="0"/>
              </a:rPr>
              <a:t>        元素访问通过</a:t>
            </a:r>
            <a:r>
              <a:rPr kumimoji="1" lang="en-US" altLang="zh-CN" sz="2400" i="1">
                <a:solidFill>
                  <a:schemeClr val="tx1"/>
                </a:solidFill>
                <a:latin typeface="Courier New" charset="0"/>
                <a:ea typeface="宋体" charset="0"/>
              </a:rPr>
              <a:t>[]</a:t>
            </a:r>
            <a:r>
              <a:rPr kumimoji="1" lang="zh-CN" altLang="en-US" sz="2400" i="1">
                <a:solidFill>
                  <a:schemeClr val="tx1"/>
                </a:solidFill>
                <a:latin typeface="Courier New" charset="0"/>
                <a:ea typeface="宋体" charset="0"/>
              </a:rPr>
              <a:t>运算符，优先级最高，运算对象是数组名和括号里表示下标的表达式。表达式、语句里的 </a:t>
            </a:r>
            <a:r>
              <a:rPr kumimoji="1" lang="en-US" altLang="zh-CN" sz="2400" i="1">
                <a:solidFill>
                  <a:schemeClr val="tx1"/>
                </a:solidFill>
                <a:latin typeface="Courier New" charset="0"/>
                <a:ea typeface="宋体" charset="0"/>
              </a:rPr>
              <a:t>b[3] </a:t>
            </a:r>
            <a:r>
              <a:rPr kumimoji="1" lang="zh-CN" altLang="en-US" sz="2400" i="1">
                <a:solidFill>
                  <a:schemeClr val="tx1"/>
                </a:solidFill>
                <a:latin typeface="Courier New" charset="0"/>
                <a:ea typeface="宋体" charset="0"/>
              </a:rPr>
              <a:t>称为下标表达式。</a:t>
            </a:r>
          </a:p>
          <a:p>
            <a:pPr algn="just">
              <a:spcBef>
                <a:spcPct val="40000"/>
              </a:spcBef>
            </a:pPr>
            <a:endParaRPr kumimoji="1" lang="zh-CN" altLang="en-US" sz="2400" i="1">
              <a:solidFill>
                <a:schemeClr val="tx1"/>
              </a:solidFill>
              <a:latin typeface="Courier New" charset="0"/>
              <a:ea typeface="宋体" charset="0"/>
            </a:endParaRPr>
          </a:p>
        </p:txBody>
      </p:sp>
      <p:sp>
        <p:nvSpPr>
          <p:cNvPr id="321539" name="Text Box 3"/>
          <p:cNvSpPr txBox="1">
            <a:spLocks noChangeArrowheads="1"/>
          </p:cNvSpPr>
          <p:nvPr/>
        </p:nvSpPr>
        <p:spPr bwMode="auto">
          <a:xfrm>
            <a:off x="468313" y="4365625"/>
            <a:ext cx="6265862" cy="18002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0"/>
              </a:spcBef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例：有上面定义后，可写：</a:t>
            </a:r>
          </a:p>
          <a:p>
            <a:pPr algn="just">
              <a:spcBef>
                <a:spcPct val="0"/>
              </a:spcBef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	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b[0] = 1; b[1] = 1;</a:t>
            </a:r>
          </a:p>
          <a:p>
            <a:pPr algn="just">
              <a:spcBef>
                <a:spcPct val="0"/>
              </a:spcBef>
            </a:pP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	b[2] = b[0] + b[1];</a:t>
            </a:r>
          </a:p>
          <a:p>
            <a:pPr>
              <a:spcBef>
                <a:spcPct val="0"/>
              </a:spcBef>
            </a:pP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	b[3] = b[1] + b[2];</a:t>
            </a:r>
            <a:endParaRPr kumimoji="1" lang="en-US" altLang="zh-CN" sz="2400" b="0">
              <a:solidFill>
                <a:schemeClr val="tx1"/>
              </a:solidFill>
              <a:ea typeface="宋体" charset="0"/>
            </a:endParaRPr>
          </a:p>
        </p:txBody>
      </p:sp>
      <p:sp>
        <p:nvSpPr>
          <p:cNvPr id="321540" name="Text Box 4"/>
          <p:cNvSpPr txBox="1">
            <a:spLocks noChangeArrowheads="1"/>
          </p:cNvSpPr>
          <p:nvPr/>
        </p:nvSpPr>
        <p:spPr bwMode="auto">
          <a:xfrm>
            <a:off x="4211638" y="2492375"/>
            <a:ext cx="576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99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95C1B-5FA3-9844-968A-584D4647FD39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2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215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39" grpId="0" animBg="1" autoUpdateAnimBg="0"/>
      <p:bldP spid="3215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3" name="Text Box 3"/>
          <p:cNvSpPr txBox="1">
            <a:spLocks noChangeArrowheads="1"/>
          </p:cNvSpPr>
          <p:nvPr/>
        </p:nvSpPr>
        <p:spPr bwMode="auto">
          <a:xfrm>
            <a:off x="250825" y="620713"/>
            <a:ext cx="8707438" cy="26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40000"/>
              </a:spcBef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 数组意义在于能以统一方式描述对一组数据的处理。下标表达式可用一般的整型表达式。如：</a:t>
            </a:r>
          </a:p>
          <a:p>
            <a:pPr algn="just"/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　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b[i] = b[i-1] + b[i-2];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 u="sng">
                <a:solidFill>
                  <a:schemeClr val="accent2"/>
                </a:solidFill>
                <a:latin typeface="Courier New" charset="0"/>
                <a:ea typeface="宋体" charset="0"/>
              </a:rPr>
              <a:t>访问哪个元素由</a:t>
            </a:r>
            <a:r>
              <a:rPr kumimoji="1" lang="en-US" altLang="zh-CN" u="sng">
                <a:solidFill>
                  <a:schemeClr val="accent2"/>
                </a:solidFill>
                <a:latin typeface="Courier New" charset="0"/>
                <a:ea typeface="宋体" charset="0"/>
              </a:rPr>
              <a:t>i</a:t>
            </a:r>
            <a:r>
              <a:rPr kumimoji="1" lang="zh-CN" altLang="en-US" u="sng">
                <a:solidFill>
                  <a:schemeClr val="accent2"/>
                </a:solidFill>
                <a:latin typeface="Courier New" charset="0"/>
                <a:ea typeface="宋体" charset="0"/>
              </a:rPr>
              <a:t>值确定</a:t>
            </a:r>
            <a:r>
              <a:rPr kumimoji="1" lang="zh-CN" altLang="en-US">
                <a:solidFill>
                  <a:schemeClr val="accent2"/>
                </a:solidFill>
                <a:latin typeface="Courier New" charset="0"/>
                <a:ea typeface="宋体" charset="0"/>
              </a:rPr>
              <a:t>。同一语句可访问不同元素，可用在循环里访问一批元素。</a:t>
            </a:r>
            <a:endParaRPr kumimoji="1" lang="zh-CN" altLang="en-US" sz="2400" b="0">
              <a:solidFill>
                <a:schemeClr val="accent2"/>
              </a:solidFill>
              <a:ea typeface="宋体" charset="0"/>
            </a:endParaRPr>
          </a:p>
        </p:txBody>
      </p:sp>
      <p:sp>
        <p:nvSpPr>
          <p:cNvPr id="322564" name="Text Box 4"/>
          <p:cNvSpPr txBox="1">
            <a:spLocks noChangeArrowheads="1"/>
          </p:cNvSpPr>
          <p:nvPr/>
        </p:nvSpPr>
        <p:spPr bwMode="auto">
          <a:xfrm>
            <a:off x="457200" y="3716338"/>
            <a:ext cx="86868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for (i = 0; i &lt; 100; ++i) {</a:t>
            </a:r>
          </a:p>
          <a:p>
            <a:pPr>
              <a:spcBef>
                <a:spcPct val="0"/>
              </a:spcBef>
            </a:pP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    b[i] += a1[i] * a2[i];</a:t>
            </a:r>
          </a:p>
          <a:p>
            <a:pPr>
              <a:spcBef>
                <a:spcPct val="0"/>
              </a:spcBef>
            </a:pP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} /* 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假设数组都有定义 *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/</a:t>
            </a:r>
          </a:p>
          <a:p>
            <a:pPr>
              <a:spcBef>
                <a:spcPct val="0"/>
              </a:spcBef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循环中涉及到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300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个基本数据对象。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F5196-D78C-5E48-A23F-D4783823BB36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82575" y="404813"/>
            <a:ext cx="8861425" cy="17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40000"/>
              </a:spcBef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对数组的多个或全部元素操作，常用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for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语句。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令变量遍历数组下标：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　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for (n = 0; n &lt; 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数组长度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; ++n) ...</a:t>
            </a:r>
          </a:p>
        </p:txBody>
      </p:sp>
      <p:sp>
        <p:nvSpPr>
          <p:cNvPr id="324611" name="Text Box 3"/>
          <p:cNvSpPr txBox="1">
            <a:spLocks noChangeArrowheads="1"/>
          </p:cNvSpPr>
          <p:nvPr/>
        </p:nvSpPr>
        <p:spPr bwMode="auto">
          <a:xfrm>
            <a:off x="261938" y="2565400"/>
            <a:ext cx="8882062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40000"/>
              </a:spcBef>
            </a:pPr>
            <a:r>
              <a:rPr kumimoji="1" lang="zh-CN" altLang="en-US">
                <a:solidFill>
                  <a:srgbClr val="A50021"/>
                </a:solidFill>
                <a:latin typeface="Courier New" charset="0"/>
                <a:ea typeface="宋体" charset="0"/>
              </a:rPr>
              <a:t>问题：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fib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是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30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个元素的数组，假设程序里写：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   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for(n = 2; n &lt;= 30; ++n)</a:t>
            </a:r>
          </a:p>
          <a:p>
            <a:pPr>
              <a:spcBef>
                <a:spcPct val="0"/>
              </a:spcBef>
            </a:pP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	  fib[n] = fib[n-1] + fib[n-2];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循环中试图访问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fib[30]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，实际无此元素。</a:t>
            </a:r>
          </a:p>
        </p:txBody>
      </p:sp>
      <p:sp>
        <p:nvSpPr>
          <p:cNvPr id="324612" name="Text Box 4"/>
          <p:cNvSpPr txBox="1">
            <a:spLocks noChangeArrowheads="1"/>
          </p:cNvSpPr>
          <p:nvPr/>
        </p:nvSpPr>
        <p:spPr bwMode="auto">
          <a:xfrm>
            <a:off x="261938" y="4724400"/>
            <a:ext cx="888206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40000"/>
              </a:spcBef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用超范围的下标访问称为</a:t>
            </a:r>
            <a:r>
              <a:rPr kumimoji="1" lang="zh-CN" altLang="en-US" u="sng">
                <a:solidFill>
                  <a:schemeClr val="accent2"/>
                </a:solidFill>
                <a:latin typeface="Courier New" charset="0"/>
                <a:ea typeface="宋体" charset="0"/>
              </a:rPr>
              <a:t>越界访问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，是数组使用中最常见的错误。使用</a:t>
            </a:r>
            <a:r>
              <a:rPr kumimoji="1" lang="zh-CN" altLang="en-US">
                <a:solidFill>
                  <a:schemeClr val="accent2"/>
                </a:solidFill>
                <a:latin typeface="Courier New" charset="0"/>
                <a:ea typeface="宋体" charset="0"/>
              </a:rPr>
              <a:t>大于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最大下标的下标，</a:t>
            </a:r>
            <a:r>
              <a:rPr kumimoji="1" lang="zh-CN" altLang="en-US">
                <a:solidFill>
                  <a:schemeClr val="accent2"/>
                </a:solidFill>
                <a:latin typeface="Courier New" charset="0"/>
                <a:ea typeface="宋体" charset="0"/>
              </a:rPr>
              <a:t>将访问数组以外的空间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。那里的数据是未知的。</a:t>
            </a:r>
            <a:r>
              <a:rPr kumimoji="1" lang="zh-CN" altLang="en-US" u="sng">
                <a:solidFill>
                  <a:schemeClr val="accent2"/>
                </a:solidFill>
                <a:latin typeface="Courier New" charset="0"/>
                <a:ea typeface="宋体" charset="0"/>
              </a:rPr>
              <a:t>下标值超范围是运行中的问题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FB90-3E0E-0441-BDCC-559B086FE9DC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4" name="Text Box 4"/>
          <p:cNvSpPr txBox="1">
            <a:spLocks noChangeArrowheads="1"/>
          </p:cNvSpPr>
          <p:nvPr/>
        </p:nvSpPr>
        <p:spPr bwMode="auto">
          <a:xfrm>
            <a:off x="282575" y="549275"/>
            <a:ext cx="88614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kumimoji="1" lang="en-US" altLang="zh-CN">
                <a:solidFill>
                  <a:schemeClr val="tx1"/>
                </a:solidFill>
                <a:ea typeface="宋体" charset="0"/>
              </a:rPr>
              <a:t>        C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不检查数组元素访问的合法性，运行中出现越界不会报错。</a:t>
            </a:r>
            <a:r>
              <a:rPr kumimoji="1" lang="zh-CN" altLang="en-US" u="sng">
                <a:solidFill>
                  <a:srgbClr val="FF3300"/>
                </a:solidFill>
                <a:ea typeface="宋体" charset="0"/>
              </a:rPr>
              <a:t>超范围访问是严重错误，后果无法预料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。</a:t>
            </a:r>
          </a:p>
        </p:txBody>
      </p:sp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293688" y="1773238"/>
            <a:ext cx="8850312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        在一些系统里越界访问</a:t>
            </a:r>
            <a:r>
              <a:rPr kumimoji="1" lang="zh-CN" altLang="en-US" dirty="0">
                <a:solidFill>
                  <a:srgbClr val="880000"/>
                </a:solidFill>
                <a:ea typeface="宋体" charset="0"/>
              </a:rPr>
              <a:t>可能导致动态错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，系统强行终止出错的程序。</a:t>
            </a:r>
            <a:endParaRPr kumimoji="1" lang="en-US" altLang="zh-CN" dirty="0">
              <a:solidFill>
                <a:schemeClr val="tx1"/>
              </a:solidFill>
              <a:ea typeface="宋体" charset="0"/>
            </a:endParaRPr>
          </a:p>
          <a:p>
            <a:pPr eaLnBrk="1" hangingPunct="1"/>
            <a:endParaRPr kumimoji="1" lang="en-US" altLang="zh-CN" dirty="0">
              <a:solidFill>
                <a:schemeClr val="tx1"/>
              </a:solidFill>
              <a:ea typeface="宋体" charset="0"/>
            </a:endParaRPr>
          </a:p>
          <a:p>
            <a:pPr eaLnBrk="1" hangingPunct="1"/>
            <a:r>
              <a:rPr kumimoji="1" lang="en-US" altLang="zh-CN" dirty="0">
                <a:solidFill>
                  <a:schemeClr val="tx1"/>
                </a:solidFill>
                <a:ea typeface="宋体" charset="0"/>
              </a:rPr>
              <a:t>         DOS 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不检查非法访问，越界可能破坏本程序的数据</a:t>
            </a:r>
            <a:r>
              <a:rPr kumimoji="1" lang="en-US" altLang="zh-CN" dirty="0">
                <a:solidFill>
                  <a:schemeClr val="tx1"/>
                </a:solidFill>
                <a:ea typeface="宋体" charset="0"/>
              </a:rPr>
              <a:t>/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程序本身</a:t>
            </a:r>
            <a:r>
              <a:rPr kumimoji="1" lang="en-US" altLang="zh-CN" dirty="0">
                <a:solidFill>
                  <a:schemeClr val="tx1"/>
                </a:solidFill>
                <a:ea typeface="宋体" charset="0"/>
              </a:rPr>
              <a:t>/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其他软件，甚至 </a:t>
            </a:r>
            <a:r>
              <a:rPr kumimoji="1" lang="en-US" altLang="zh-CN" dirty="0">
                <a:solidFill>
                  <a:schemeClr val="tx1"/>
                </a:solidFill>
                <a:ea typeface="宋体" charset="0"/>
              </a:rPr>
              <a:t>DOS 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系统。</a:t>
            </a:r>
          </a:p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编程者要保证数组下标值的合法性，保证不越界。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A564-B255-1D40-9F74-C5B3FC08177C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5" name="Text Box 3"/>
          <p:cNvSpPr txBox="1">
            <a:spLocks noChangeArrowheads="1"/>
          </p:cNvSpPr>
          <p:nvPr/>
        </p:nvSpPr>
        <p:spPr bwMode="auto">
          <a:xfrm>
            <a:off x="0" y="908050"/>
            <a:ext cx="9144000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数组定义后的初值仍然是随机数，一般需要我们来初始化</a:t>
            </a:r>
            <a:endParaRPr kumimoji="1" lang="zh-CN" altLang="en-US" dirty="0">
              <a:solidFill>
                <a:schemeClr val="tx1"/>
              </a:solidFill>
              <a:ea typeface="宋体" charset="0"/>
            </a:endParaRPr>
          </a:p>
          <a:p>
            <a:pPr eaLnBrk="1" hangingPunct="1">
              <a:spcBef>
                <a:spcPct val="40000"/>
              </a:spcBef>
            </a:pP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        定义数组时可直接初始化。外部、局部静态或自动数组都可在定义时进行初始化。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定义时初始化的例子：</a:t>
            </a:r>
          </a:p>
          <a:p>
            <a:pPr algn="just">
              <a:spcBef>
                <a:spcPct val="40000"/>
              </a:spcBef>
            </a:pP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   </a:t>
            </a:r>
            <a:r>
              <a:rPr kumimoji="1" lang="en-US" altLang="zh-CN" dirty="0" err="1">
                <a:solidFill>
                  <a:schemeClr val="tx1"/>
                </a:solidFill>
                <a:latin typeface="Courier New" charset="0"/>
                <a:ea typeface="宋体" charset="0"/>
              </a:rPr>
              <a:t>int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b[4] = {1, 1, 2, 3};</a:t>
            </a:r>
          </a:p>
          <a:p>
            <a:pPr algn="just">
              <a:spcBef>
                <a:spcPct val="0"/>
              </a:spcBef>
            </a:pP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  <a:cs typeface="Times New Roman" charset="0"/>
              </a:rPr>
              <a:t>float ax[6] = {1.3,2.24,5.11,8.37,6.5};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</a:t>
            </a:r>
          </a:p>
          <a:p>
            <a:pPr algn="just">
              <a:spcBef>
                <a:spcPct val="0"/>
              </a:spcBef>
            </a:pP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   </a:t>
            </a:r>
            <a:r>
              <a:rPr kumimoji="1" lang="en-US" altLang="zh-CN" dirty="0" err="1">
                <a:solidFill>
                  <a:schemeClr val="tx1"/>
                </a:solidFill>
                <a:latin typeface="Courier New" charset="0"/>
                <a:ea typeface="宋体" charset="0"/>
              </a:rPr>
              <a:t>int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a[5] = { 0 };</a:t>
            </a:r>
          </a:p>
          <a:p>
            <a:pPr algn="just">
              <a:spcBef>
                <a:spcPct val="0"/>
              </a:spcBef>
            </a:pP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    </a:t>
            </a:r>
            <a:r>
              <a:rPr kumimoji="1" lang="en-US" altLang="zh-CN" dirty="0" err="1">
                <a:solidFill>
                  <a:schemeClr val="tx1"/>
                </a:solidFill>
                <a:latin typeface="Courier New" charset="0"/>
                <a:ea typeface="宋体" charset="0"/>
              </a:rPr>
              <a:t>int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a[] = { 11, 22, 33, 44, 55 };</a:t>
            </a:r>
          </a:p>
          <a:p>
            <a:pPr eaLnBrk="1" hangingPunct="1">
              <a:spcBef>
                <a:spcPct val="40000"/>
              </a:spcBef>
            </a:pPr>
            <a:r>
              <a:rPr kumimoji="1" lang="zh-CN" altLang="en-US" dirty="0">
                <a:solidFill>
                  <a:srgbClr val="0033CC"/>
                </a:solidFill>
                <a:ea typeface="宋体" charset="0"/>
              </a:rPr>
              <a:t>        初值表达式必须是常量表达式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。对自动数组也一样。</a:t>
            </a:r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3348038" y="352425"/>
            <a:ext cx="22240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kumimoji="1" lang="zh-CN" altLang="en-US" sz="3200" dirty="0">
                <a:solidFill>
                  <a:srgbClr val="A50021"/>
                </a:solidFill>
                <a:ea typeface="宋体" charset="0"/>
              </a:rPr>
              <a:t>数组初始化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550A-A906-9646-8879-700EBD1967CF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00025" y="152400"/>
            <a:ext cx="8715375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40000"/>
              </a:spcBef>
            </a:pP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这种写法只能用于数组初始化，</a:t>
            </a:r>
            <a:r>
              <a:rPr kumimoji="1" lang="zh-CN" altLang="en-US" u="sng" dirty="0">
                <a:solidFill>
                  <a:srgbClr val="0033CC"/>
                </a:solidFill>
                <a:ea typeface="宋体" charset="0"/>
              </a:rPr>
              <a:t>不能用在语句里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。</a:t>
            </a:r>
          </a:p>
          <a:p>
            <a:pPr algn="just">
              <a:spcBef>
                <a:spcPct val="40000"/>
              </a:spcBef>
              <a:buClr>
                <a:srgbClr val="9900CC"/>
              </a:buClr>
              <a:buFont typeface="Wingdings" charset="2"/>
              <a:buChar char="Ø"/>
            </a:pP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 若定义时未初始化，外部和局部静态数组的元素自动初始化为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0</a:t>
            </a: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；</a:t>
            </a:r>
          </a:p>
        </p:txBody>
      </p:sp>
      <p:sp>
        <p:nvSpPr>
          <p:cNvPr id="326659" name="Text Box 3"/>
          <p:cNvSpPr txBox="1">
            <a:spLocks noChangeArrowheads="1"/>
          </p:cNvSpPr>
          <p:nvPr/>
        </p:nvSpPr>
        <p:spPr bwMode="auto">
          <a:xfrm>
            <a:off x="196850" y="1981200"/>
            <a:ext cx="871855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40000"/>
              </a:spcBef>
              <a:buClr>
                <a:srgbClr val="9900CC"/>
              </a:buClr>
              <a:buFont typeface="Wingdings" charset="2"/>
              <a:buChar char="Ø"/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 可只为部分元素提供初值，其余元素将自动置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0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。初始化表元素个数不得超过数组元素个数。例：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　　　　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int b1[4] = {1, 2};</a:t>
            </a:r>
          </a:p>
          <a:p>
            <a:pPr algn="just">
              <a:spcBef>
                <a:spcPct val="40000"/>
              </a:spcBef>
            </a:pP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b1[2]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、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b1[3]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将给初值</a:t>
            </a: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0</a:t>
            </a:r>
            <a:r>
              <a:rPr kumimoji="1" lang="zh-CN" altLang="en-US">
                <a:solidFill>
                  <a:schemeClr val="tx1"/>
                </a:solidFill>
                <a:latin typeface="Courier New" charset="0"/>
                <a:ea typeface="宋体" charset="0"/>
              </a:rPr>
              <a:t>。</a:t>
            </a:r>
          </a:p>
        </p:txBody>
      </p:sp>
      <p:sp>
        <p:nvSpPr>
          <p:cNvPr id="326660" name="Text Box 4"/>
          <p:cNvSpPr txBox="1">
            <a:spLocks noChangeArrowheads="1"/>
          </p:cNvSpPr>
          <p:nvPr/>
        </p:nvSpPr>
        <p:spPr bwMode="auto">
          <a:xfrm>
            <a:off x="192088" y="4330700"/>
            <a:ext cx="8759825" cy="205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40000"/>
              </a:spcBef>
              <a:buClr>
                <a:srgbClr val="9900CC"/>
              </a:buClr>
              <a:buFont typeface="Wingdings" charset="2"/>
              <a:buChar char="Ø"/>
            </a:pP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 若给了所有元素的初值，可以不写数组大小而只写方括号，元素个数由初值个数确定。例：</a:t>
            </a:r>
          </a:p>
          <a:p>
            <a:pPr algn="just">
              <a:spcBef>
                <a:spcPct val="40000"/>
              </a:spcBef>
            </a:pPr>
            <a:r>
              <a:rPr kumimoji="1" lang="en-US" altLang="zh-CN" sz="2400" dirty="0" err="1">
                <a:solidFill>
                  <a:schemeClr val="tx1"/>
                </a:solidFill>
                <a:latin typeface="Courier New" charset="0"/>
                <a:ea typeface="宋体" charset="0"/>
              </a:rPr>
              <a:t>int</a:t>
            </a:r>
            <a:r>
              <a:rPr kumimoji="1" lang="en-US" altLang="zh-CN" sz="2400" dirty="0">
                <a:solidFill>
                  <a:schemeClr val="tx1"/>
                </a:solidFill>
                <a:latin typeface="Courier New" charset="0"/>
                <a:ea typeface="宋体" charset="0"/>
              </a:rPr>
              <a:t> fib[] = {1,1,2,3,5,8,13,21,34,55};</a:t>
            </a:r>
          </a:p>
          <a:p>
            <a:pPr algn="just">
              <a:spcBef>
                <a:spcPct val="4000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这种写法能减少维护负担，有利于程序修改。</a:t>
            </a:r>
            <a:endParaRPr kumimoji="1" lang="zh-CN" altLang="en-US" dirty="0">
              <a:solidFill>
                <a:schemeClr val="tx1"/>
              </a:solidFill>
              <a:ea typeface="宋体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1D6-20EE-6D4E-8EAB-1C9B26565E69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7616" y="332656"/>
            <a:ext cx="7797800" cy="839788"/>
          </a:xfrm>
        </p:spPr>
        <p:txBody>
          <a:bodyPr lIns="91440" tIns="45720" rIns="91440" bIns="45720">
            <a:norm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A50021"/>
                </a:solidFill>
                <a:latin typeface="Times New Roman" charset="0"/>
                <a:ea typeface="宋体" charset="0"/>
                <a:cs typeface="+mn-cs"/>
              </a:rPr>
              <a:t>数组的引用</a:t>
            </a:r>
            <a:endParaRPr kumimoji="1" lang="en-US" altLang="zh-CN" sz="3200" b="1" dirty="0">
              <a:solidFill>
                <a:srgbClr val="A50021"/>
              </a:solidFill>
              <a:latin typeface="Times New Roman" charset="0"/>
              <a:ea typeface="宋体" charset="0"/>
              <a:cs typeface="+mn-cs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600200"/>
            <a:ext cx="8329612" cy="4852988"/>
          </a:xfrm>
        </p:spPr>
        <p:txBody>
          <a:bodyPr lIns="91440" tIns="45720" rIns="91440" bIns="45720"/>
          <a:lstStyle/>
          <a:p>
            <a:pPr algn="ctr" eaLnBrk="1">
              <a:lnSpc>
                <a:spcPct val="120000"/>
              </a:lnSpc>
              <a:buFont typeface="Monotype Sorts" charset="2"/>
              <a:buNone/>
            </a:pPr>
            <a:r>
              <a:rPr lang="zh-CN" altLang="en-US" sz="3200">
                <a:solidFill>
                  <a:srgbClr val="3333FF"/>
                </a:solidFill>
                <a:latin typeface="楷体_GB2312" charset="0"/>
                <a:ea typeface="楷体_GB2312" charset="0"/>
              </a:rPr>
              <a:t>数组名 </a:t>
            </a:r>
            <a:r>
              <a:rPr lang="en-US" altLang="zh-CN" sz="3200">
                <a:solidFill>
                  <a:srgbClr val="3333FF"/>
                </a:solidFill>
                <a:latin typeface="楷体_GB2312" charset="0"/>
                <a:ea typeface="楷体_GB2312" charset="0"/>
              </a:rPr>
              <a:t>[</a:t>
            </a:r>
            <a:r>
              <a:rPr lang="zh-CN" altLang="en-US" sz="3200">
                <a:solidFill>
                  <a:srgbClr val="CC0000"/>
                </a:solidFill>
                <a:latin typeface="楷体_GB2312" charset="0"/>
                <a:ea typeface="楷体_GB2312" charset="0"/>
              </a:rPr>
              <a:t>下标</a:t>
            </a:r>
            <a:r>
              <a:rPr lang="en-US" altLang="zh-CN" sz="3200">
                <a:solidFill>
                  <a:srgbClr val="CC0000"/>
                </a:solidFill>
                <a:latin typeface="楷体_GB2312" charset="0"/>
                <a:ea typeface="楷体_GB2312" charset="0"/>
              </a:rPr>
              <a:t>1</a:t>
            </a:r>
            <a:r>
              <a:rPr lang="en-US" altLang="zh-CN" sz="3200">
                <a:solidFill>
                  <a:srgbClr val="3333FF"/>
                </a:solidFill>
                <a:latin typeface="楷体_GB2312" charset="0"/>
                <a:ea typeface="楷体_GB2312" charset="0"/>
              </a:rPr>
              <a:t>] [</a:t>
            </a:r>
            <a:r>
              <a:rPr lang="zh-CN" altLang="en-US" sz="3200">
                <a:solidFill>
                  <a:srgbClr val="CC0000"/>
                </a:solidFill>
                <a:latin typeface="楷体_GB2312" charset="0"/>
                <a:ea typeface="楷体_GB2312" charset="0"/>
              </a:rPr>
              <a:t>下标</a:t>
            </a:r>
            <a:r>
              <a:rPr lang="en-US" altLang="zh-CN" sz="3200">
                <a:solidFill>
                  <a:srgbClr val="CC0000"/>
                </a:solidFill>
                <a:latin typeface="楷体_GB2312" charset="0"/>
                <a:ea typeface="楷体_GB2312" charset="0"/>
              </a:rPr>
              <a:t>2</a:t>
            </a:r>
            <a:r>
              <a:rPr lang="en-US" altLang="zh-CN" sz="3200">
                <a:solidFill>
                  <a:srgbClr val="3333FF"/>
                </a:solidFill>
                <a:latin typeface="楷体_GB2312" charset="0"/>
                <a:ea typeface="楷体_GB2312" charset="0"/>
              </a:rPr>
              <a:t>] </a:t>
            </a:r>
            <a:r>
              <a:rPr lang="en-US" altLang="zh-CN" sz="3200">
                <a:solidFill>
                  <a:srgbClr val="3333FF"/>
                </a:solidFill>
                <a:latin typeface="Courier New" charset="0"/>
                <a:ea typeface="楷体_GB2312" charset="0"/>
              </a:rPr>
              <a:t>……</a:t>
            </a:r>
            <a:r>
              <a:rPr lang="en-US" altLang="zh-CN" sz="3200">
                <a:solidFill>
                  <a:srgbClr val="3333FF"/>
                </a:solidFill>
                <a:latin typeface="楷体_GB2312" charset="0"/>
                <a:ea typeface="楷体_GB2312" charset="0"/>
              </a:rPr>
              <a:t> [</a:t>
            </a:r>
            <a:r>
              <a:rPr lang="zh-CN" altLang="en-US" sz="3200">
                <a:solidFill>
                  <a:srgbClr val="CC0000"/>
                </a:solidFill>
                <a:latin typeface="楷体_GB2312" charset="0"/>
                <a:ea typeface="楷体_GB2312" charset="0"/>
              </a:rPr>
              <a:t>下标</a:t>
            </a:r>
            <a:r>
              <a:rPr lang="en-US" altLang="zh-CN" sz="3200">
                <a:solidFill>
                  <a:srgbClr val="CC0000"/>
                </a:solidFill>
                <a:latin typeface="楷体_GB2312" charset="0"/>
                <a:ea typeface="楷体_GB2312" charset="0"/>
              </a:rPr>
              <a:t>n</a:t>
            </a:r>
            <a:r>
              <a:rPr lang="en-US" altLang="zh-CN" sz="3200">
                <a:solidFill>
                  <a:srgbClr val="3333FF"/>
                </a:solidFill>
                <a:latin typeface="楷体_GB2312" charset="0"/>
                <a:ea typeface="楷体_GB2312" charset="0"/>
              </a:rPr>
              <a:t>]</a:t>
            </a:r>
            <a:endParaRPr lang="en-US" altLang="zh-CN" sz="3200">
              <a:latin typeface="楷体_GB2312" charset="0"/>
              <a:ea typeface="楷体_GB2312" charset="0"/>
            </a:endParaRPr>
          </a:p>
          <a:p>
            <a:pPr eaLnBrk="1">
              <a:lnSpc>
                <a:spcPct val="130000"/>
              </a:lnSpc>
            </a:pPr>
            <a:r>
              <a:rPr lang="zh-CN" altLang="en-US">
                <a:latin typeface="楷体_GB2312" charset="0"/>
                <a:ea typeface="楷体_GB2312" charset="0"/>
              </a:rPr>
              <a:t>下标都是从</a:t>
            </a:r>
            <a:r>
              <a:rPr lang="en-US" altLang="zh-CN" sz="2400">
                <a:latin typeface="楷体_GB2312" charset="0"/>
                <a:ea typeface="楷体_GB2312" charset="0"/>
              </a:rPr>
              <a:t>0</a:t>
            </a:r>
            <a:r>
              <a:rPr lang="zh-CN" altLang="en-US">
                <a:latin typeface="楷体_GB2312" charset="0"/>
                <a:ea typeface="楷体_GB2312" charset="0"/>
              </a:rPr>
              <a:t>开始，养成从</a:t>
            </a:r>
            <a:r>
              <a:rPr lang="en-US" altLang="zh-CN">
                <a:latin typeface="楷体_GB2312" charset="0"/>
                <a:ea typeface="楷体_GB2312" charset="0"/>
              </a:rPr>
              <a:t>0</a:t>
            </a:r>
            <a:r>
              <a:rPr lang="zh-CN" altLang="en-US">
                <a:latin typeface="楷体_GB2312" charset="0"/>
                <a:ea typeface="楷体_GB2312" charset="0"/>
              </a:rPr>
              <a:t>开始查数的职业病</a:t>
            </a:r>
          </a:p>
          <a:p>
            <a:pPr eaLnBrk="1">
              <a:lnSpc>
                <a:spcPct val="130000"/>
              </a:lnSpc>
            </a:pPr>
            <a:r>
              <a:rPr lang="zh-CN" altLang="en-US">
                <a:latin typeface="楷体_GB2312" charset="0"/>
                <a:ea typeface="楷体_GB2312" charset="0"/>
              </a:rPr>
              <a:t>使用</a:t>
            </a:r>
            <a:r>
              <a:rPr lang="en-US" altLang="zh-CN">
                <a:solidFill>
                  <a:srgbClr val="000000"/>
                </a:solidFill>
                <a:latin typeface="楷体_GB2312" charset="0"/>
                <a:ea typeface="楷体_GB2312" charset="0"/>
              </a:rPr>
              <a:t>a[</a:t>
            </a:r>
            <a:r>
              <a:rPr lang="en-US" altLang="zh-CN">
                <a:solidFill>
                  <a:srgbClr val="FF3300"/>
                </a:solidFill>
                <a:latin typeface="楷体_GB2312" charset="0"/>
                <a:ea typeface="楷体_GB2312" charset="0"/>
              </a:rPr>
              <a:t>0</a:t>
            </a:r>
            <a:r>
              <a:rPr lang="en-US" altLang="zh-CN">
                <a:solidFill>
                  <a:srgbClr val="000000"/>
                </a:solidFill>
                <a:latin typeface="楷体_GB2312" charset="0"/>
                <a:ea typeface="楷体_GB2312" charset="0"/>
              </a:rPr>
              <a:t>]</a:t>
            </a:r>
            <a:r>
              <a:rPr lang="zh-CN" altLang="en-US">
                <a:latin typeface="楷体_GB2312" charset="0"/>
                <a:ea typeface="楷体_GB2312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楷体_GB2312" charset="0"/>
                <a:ea typeface="楷体_GB2312" charset="0"/>
              </a:rPr>
              <a:t>a[1]</a:t>
            </a:r>
            <a:r>
              <a:rPr lang="zh-CN" altLang="en-US">
                <a:latin typeface="楷体_GB2312" charset="0"/>
                <a:ea typeface="楷体_GB2312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楷体_GB2312" charset="0"/>
                <a:ea typeface="楷体_GB2312" charset="0"/>
              </a:rPr>
              <a:t>a[2]</a:t>
            </a:r>
            <a:r>
              <a:rPr lang="zh-CN" altLang="en-US">
                <a:latin typeface="楷体_GB2312" charset="0"/>
                <a:ea typeface="楷体_GB2312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ourier New" charset="0"/>
                <a:ea typeface="楷体_GB2312" charset="0"/>
              </a:rPr>
              <a:t>……</a:t>
            </a:r>
            <a:r>
              <a:rPr lang="zh-CN" altLang="en-US">
                <a:latin typeface="楷体_GB2312" charset="0"/>
                <a:ea typeface="楷体_GB2312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楷体_GB2312" charset="0"/>
                <a:ea typeface="楷体_GB2312" charset="0"/>
              </a:rPr>
              <a:t>a[9]</a:t>
            </a:r>
            <a:r>
              <a:rPr lang="zh-CN" altLang="en-US">
                <a:latin typeface="楷体_GB2312" charset="0"/>
                <a:ea typeface="楷体_GB2312" charset="0"/>
              </a:rPr>
              <a:t>这样的形式访问每个元素</a:t>
            </a:r>
          </a:p>
          <a:p>
            <a:pPr eaLnBrk="1">
              <a:lnSpc>
                <a:spcPct val="130000"/>
              </a:lnSpc>
            </a:pPr>
            <a:r>
              <a:rPr lang="zh-CN" altLang="en-US">
                <a:latin typeface="楷体_GB2312" charset="0"/>
                <a:ea typeface="楷体_GB2312" charset="0"/>
              </a:rPr>
              <a:t>数组下标</a:t>
            </a:r>
            <a:r>
              <a:rPr lang="en-US" altLang="zh-CN">
                <a:latin typeface="楷体_GB2312" charset="0"/>
                <a:ea typeface="楷体_GB2312" charset="0"/>
              </a:rPr>
              <a:t>(index)</a:t>
            </a:r>
            <a:r>
              <a:rPr lang="zh-CN" altLang="en-US">
                <a:latin typeface="楷体_GB2312" charset="0"/>
                <a:ea typeface="楷体_GB2312" charset="0"/>
              </a:rPr>
              <a:t>既可以是常量，也可以是整型表达式，允许快速地随机访问</a:t>
            </a:r>
            <a:r>
              <a:rPr lang="en-US" altLang="zh-CN">
                <a:latin typeface="楷体_GB2312" charset="0"/>
                <a:ea typeface="楷体_GB2312" charset="0"/>
              </a:rPr>
              <a:t>.</a:t>
            </a:r>
          </a:p>
          <a:p>
            <a:pPr lvl="1" eaLnBrk="1">
              <a:lnSpc>
                <a:spcPct val="130000"/>
              </a:lnSpc>
            </a:pPr>
            <a:r>
              <a:rPr lang="zh-CN" altLang="en-US">
                <a:latin typeface="楷体_GB2312" charset="0"/>
                <a:ea typeface="楷体_GB2312" charset="0"/>
              </a:rPr>
              <a:t>可以像使用普通变量一样使用他们</a:t>
            </a:r>
            <a:endParaRPr lang="en-US" altLang="zh-CN">
              <a:latin typeface="楷体_GB2312" charset="0"/>
              <a:ea typeface="楷体_GB2312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A2F83-F8C5-EB45-BAA1-9ECA29E6973B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内容提要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/>
            <a:r>
              <a:rPr lang="zh-CN" altLang="en-US" dirty="0">
                <a:ea typeface="宋体" charset="0"/>
              </a:rPr>
              <a:t>数组类型；</a:t>
            </a:r>
          </a:p>
          <a:p>
            <a:pPr marL="533400" indent="-533400" eaLnBrk="1"/>
            <a:r>
              <a:rPr lang="zh-CN" altLang="en-US" dirty="0">
                <a:ea typeface="宋体" charset="0"/>
              </a:rPr>
              <a:t>向函数传递一维数组和二维数组；</a:t>
            </a:r>
          </a:p>
          <a:p>
            <a:pPr marL="533400" indent="-533400" eaLnBrk="1"/>
            <a:r>
              <a:rPr lang="zh-CN" altLang="en-US" dirty="0">
                <a:ea typeface="宋体" charset="0"/>
              </a:rPr>
              <a:t>用字符数组存取字符串；</a:t>
            </a:r>
          </a:p>
          <a:p>
            <a:pPr marL="533400" indent="-533400" eaLnBrk="1"/>
            <a:r>
              <a:rPr lang="zh-CN" altLang="en-US" dirty="0">
                <a:ea typeface="宋体" charset="0"/>
              </a:rPr>
              <a:t>使用字符串处理函数处理字符串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5D7A-F8D2-0B47-BC1F-B89603BD0025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Text Box 3"/>
          <p:cNvSpPr txBox="1">
            <a:spLocks noChangeArrowheads="1"/>
          </p:cNvSpPr>
          <p:nvPr/>
        </p:nvSpPr>
        <p:spPr bwMode="auto">
          <a:xfrm>
            <a:off x="179388" y="1336675"/>
            <a:ext cx="8839200" cy="65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</a:pPr>
            <a:r>
              <a:rPr kumimoji="1" lang="zh-CN" altLang="en-US" sz="3200">
                <a:solidFill>
                  <a:schemeClr val="tx1"/>
                </a:solidFill>
                <a:ea typeface="宋体" charset="0"/>
              </a:rPr>
              <a:t>只能逐个对数组元素进行操作（字符数组例外）</a:t>
            </a:r>
          </a:p>
        </p:txBody>
      </p:sp>
      <p:sp>
        <p:nvSpPr>
          <p:cNvPr id="250884" name="Text Box 4"/>
          <p:cNvSpPr txBox="1">
            <a:spLocks noChangeArrowheads="1"/>
          </p:cNvSpPr>
          <p:nvPr/>
        </p:nvSpPr>
        <p:spPr bwMode="auto">
          <a:xfrm>
            <a:off x="179388" y="2489200"/>
            <a:ext cx="24590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输入方法：</a:t>
            </a:r>
          </a:p>
        </p:txBody>
      </p:sp>
      <p:sp>
        <p:nvSpPr>
          <p:cNvPr id="250885" name="Text Box 5"/>
          <p:cNvSpPr txBox="1">
            <a:spLocks noChangeArrowheads="1"/>
          </p:cNvSpPr>
          <p:nvPr/>
        </p:nvSpPr>
        <p:spPr bwMode="auto">
          <a:xfrm>
            <a:off x="2843213" y="2179638"/>
            <a:ext cx="237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sz="2400">
                <a:solidFill>
                  <a:schemeClr val="accent2"/>
                </a:solidFill>
                <a:latin typeface="Courier New" charset="0"/>
                <a:ea typeface="宋体" charset="0"/>
              </a:rPr>
              <a:t>int</a:t>
            </a:r>
            <a:r>
              <a:rPr kumimoji="1"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a[10],i;</a:t>
            </a:r>
          </a:p>
        </p:txBody>
      </p:sp>
      <p:sp>
        <p:nvSpPr>
          <p:cNvPr id="250886" name="Text Box 6"/>
          <p:cNvSpPr txBox="1">
            <a:spLocks noChangeArrowheads="1"/>
          </p:cNvSpPr>
          <p:nvPr/>
        </p:nvSpPr>
        <p:spPr bwMode="auto">
          <a:xfrm>
            <a:off x="188913" y="3289300"/>
            <a:ext cx="3497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zh-CN" altLang="en-US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输入第</a:t>
            </a:r>
            <a:r>
              <a:rPr kumimoji="1" lang="en-US" altLang="zh-CN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i</a:t>
            </a:r>
            <a:r>
              <a:rPr kumimoji="1" lang="zh-CN" altLang="en-US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个数组元素：</a:t>
            </a:r>
          </a:p>
        </p:txBody>
      </p:sp>
      <p:sp>
        <p:nvSpPr>
          <p:cNvPr id="250887" name="Text Box 7"/>
          <p:cNvSpPr txBox="1">
            <a:spLocks noChangeArrowheads="1"/>
          </p:cNvSpPr>
          <p:nvPr/>
        </p:nvSpPr>
        <p:spPr bwMode="auto">
          <a:xfrm>
            <a:off x="395288" y="3970338"/>
            <a:ext cx="3444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scanf(</a:t>
            </a:r>
            <a:r>
              <a:rPr lang="fr-FR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"</a:t>
            </a: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%d</a:t>
            </a:r>
            <a:r>
              <a:rPr lang="fr-FR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"</a:t>
            </a: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,&amp;a[i]);</a:t>
            </a:r>
          </a:p>
        </p:txBody>
      </p:sp>
      <p:sp>
        <p:nvSpPr>
          <p:cNvPr id="250888" name="Text Box 8"/>
          <p:cNvSpPr txBox="1">
            <a:spLocks noChangeArrowheads="1"/>
          </p:cNvSpPr>
          <p:nvPr/>
        </p:nvSpPr>
        <p:spPr bwMode="auto">
          <a:xfrm>
            <a:off x="188913" y="4537075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zh-CN" altLang="en-US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输入整个数组元素</a:t>
            </a:r>
            <a:r>
              <a:rPr kumimoji="1" lang="zh-CN" altLang="en-US" b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：</a:t>
            </a:r>
          </a:p>
        </p:txBody>
      </p:sp>
      <p:sp>
        <p:nvSpPr>
          <p:cNvPr id="250889" name="Text Box 9"/>
          <p:cNvSpPr txBox="1">
            <a:spLocks noChangeArrowheads="1"/>
          </p:cNvSpPr>
          <p:nvPr/>
        </p:nvSpPr>
        <p:spPr bwMode="auto">
          <a:xfrm>
            <a:off x="395288" y="5375275"/>
            <a:ext cx="41751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kumimoji="1" lang="en-US" altLang="zh-CN" sz="240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for</a:t>
            </a: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(i=0;i&lt;10;i++)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scanf(</a:t>
            </a:r>
            <a:r>
              <a:rPr lang="fr-FR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"</a:t>
            </a: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%d</a:t>
            </a:r>
            <a:r>
              <a:rPr lang="fr-FR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"</a:t>
            </a: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,&amp;a[i]);</a:t>
            </a:r>
          </a:p>
        </p:txBody>
      </p:sp>
      <p:sp>
        <p:nvSpPr>
          <p:cNvPr id="250890" name="Text Box 10"/>
          <p:cNvSpPr txBox="1">
            <a:spLocks noChangeArrowheads="1"/>
          </p:cNvSpPr>
          <p:nvPr/>
        </p:nvSpPr>
        <p:spPr bwMode="auto">
          <a:xfrm>
            <a:off x="4716463" y="2586038"/>
            <a:ext cx="25511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输出方法：</a:t>
            </a:r>
          </a:p>
        </p:txBody>
      </p:sp>
      <p:sp>
        <p:nvSpPr>
          <p:cNvPr id="250891" name="Text Box 11"/>
          <p:cNvSpPr txBox="1">
            <a:spLocks noChangeArrowheads="1"/>
          </p:cNvSpPr>
          <p:nvPr/>
        </p:nvSpPr>
        <p:spPr bwMode="auto">
          <a:xfrm>
            <a:off x="4716463" y="3365500"/>
            <a:ext cx="3497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zh-CN" altLang="en-US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输出第</a:t>
            </a:r>
            <a:r>
              <a:rPr kumimoji="1" lang="en-US" altLang="zh-CN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i</a:t>
            </a:r>
            <a:r>
              <a:rPr kumimoji="1" lang="zh-CN" altLang="en-US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个数组元素：</a:t>
            </a:r>
          </a:p>
        </p:txBody>
      </p:sp>
      <p:sp>
        <p:nvSpPr>
          <p:cNvPr id="250892" name="Text Box 12"/>
          <p:cNvSpPr txBox="1">
            <a:spLocks noChangeArrowheads="1"/>
          </p:cNvSpPr>
          <p:nvPr/>
        </p:nvSpPr>
        <p:spPr bwMode="auto">
          <a:xfrm>
            <a:off x="4787900" y="3887788"/>
            <a:ext cx="33289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printf(</a:t>
            </a:r>
            <a:r>
              <a:rPr lang="fr-FR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"</a:t>
            </a: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%d</a:t>
            </a:r>
            <a:r>
              <a:rPr lang="fr-FR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"</a:t>
            </a: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,a[i]);</a:t>
            </a:r>
          </a:p>
        </p:txBody>
      </p:sp>
      <p:sp>
        <p:nvSpPr>
          <p:cNvPr id="250893" name="Text Box 13"/>
          <p:cNvSpPr txBox="1">
            <a:spLocks noChangeArrowheads="1"/>
          </p:cNvSpPr>
          <p:nvPr/>
        </p:nvSpPr>
        <p:spPr bwMode="auto">
          <a:xfrm>
            <a:off x="4716463" y="4505325"/>
            <a:ext cx="4003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zh-CN" altLang="en-US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输出整个数组元素：</a:t>
            </a:r>
          </a:p>
        </p:txBody>
      </p:sp>
      <p:sp>
        <p:nvSpPr>
          <p:cNvPr id="250894" name="Text Box 14"/>
          <p:cNvSpPr txBox="1">
            <a:spLocks noChangeArrowheads="1"/>
          </p:cNvSpPr>
          <p:nvPr/>
        </p:nvSpPr>
        <p:spPr bwMode="auto">
          <a:xfrm>
            <a:off x="4797425" y="5375275"/>
            <a:ext cx="41751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kumimoji="1" lang="en-US" altLang="zh-CN" sz="240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for</a:t>
            </a: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(i=0;i&lt;10;i++)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printf(</a:t>
            </a:r>
            <a:r>
              <a:rPr lang="fr-FR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"</a:t>
            </a: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%d</a:t>
            </a:r>
            <a:r>
              <a:rPr lang="fr-FR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"</a:t>
            </a:r>
            <a:r>
              <a:rPr kumimoji="1" lang="en-US" altLang="zh-CN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,a[i]);</a:t>
            </a:r>
          </a:p>
        </p:txBody>
      </p:sp>
      <p:sp>
        <p:nvSpPr>
          <p:cNvPr id="250895" name="Rectangle 15"/>
          <p:cNvSpPr>
            <a:spLocks noGrp="1" noChangeArrowheads="1"/>
          </p:cNvSpPr>
          <p:nvPr>
            <p:ph type="title"/>
          </p:nvPr>
        </p:nvSpPr>
        <p:spPr>
          <a:xfrm>
            <a:off x="685800" y="484632"/>
            <a:ext cx="7772400" cy="591693"/>
          </a:xfrm>
        </p:spPr>
        <p:txBody>
          <a:bodyPr>
            <a:normAutofit fontScale="90000"/>
          </a:bodyPr>
          <a:lstStyle/>
          <a:p>
            <a:r>
              <a:rPr lang="zh-CN" altLang="en-US" b="0"/>
              <a:t>一维数组的输入和输出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28D5-2FF0-684C-952A-029FE54F81CD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ransition>
    <p:blinds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ChangeArrowheads="1"/>
          </p:cNvSpPr>
          <p:nvPr/>
        </p:nvSpPr>
        <p:spPr bwMode="auto">
          <a:xfrm>
            <a:off x="250825" y="115888"/>
            <a:ext cx="9001125" cy="679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#include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&lt;stdio.h&gt;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#define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ARR_SIZE  40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main()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{  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float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score[ARR_SIZE];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int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  n, i;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long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 num[ARR_SIZE];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printf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("Please enter total number:");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scanf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("%d", &amp;n);                  </a:t>
            </a:r>
            <a:r>
              <a:rPr lang="en-US" altLang="zh-CN" sz="2000">
                <a:solidFill>
                  <a:srgbClr val="996600"/>
                </a:solidFill>
                <a:latin typeface="Courier New" charset="0"/>
                <a:ea typeface="宋体" charset="0"/>
              </a:rPr>
              <a:t>/*</a:t>
            </a:r>
            <a:r>
              <a:rPr lang="zh-CN" altLang="en-US" sz="2000">
                <a:solidFill>
                  <a:srgbClr val="996600"/>
                </a:solidFill>
                <a:latin typeface="Courier New" charset="0"/>
                <a:ea typeface="宋体" charset="0"/>
              </a:rPr>
              <a:t>从键盘输入学生人数</a:t>
            </a:r>
            <a:r>
              <a:rPr lang="en-US" altLang="zh-CN" sz="2000">
                <a:solidFill>
                  <a:srgbClr val="996600"/>
                </a:solidFill>
                <a:latin typeface="Courier New" charset="0"/>
                <a:ea typeface="宋体" charset="0"/>
              </a:rPr>
              <a:t>n*/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	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printf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(“Please enter the number and score:\n”)</a:t>
            </a:r>
            <a:r>
              <a:rPr lang="zh-CN" altLang="en-US" sz="2000">
                <a:solidFill>
                  <a:srgbClr val="000066"/>
                </a:solidFill>
                <a:latin typeface="Courier New" charset="0"/>
                <a:ea typeface="宋体" charset="0"/>
              </a:rPr>
              <a:t>；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for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(i=0; i&lt;n; i++) </a:t>
            </a:r>
            <a:r>
              <a:rPr lang="en-US" altLang="zh-CN" sz="1800">
                <a:solidFill>
                  <a:srgbClr val="996600"/>
                </a:solidFill>
                <a:latin typeface="Courier New" charset="0"/>
                <a:ea typeface="宋体" charset="0"/>
              </a:rPr>
              <a:t>/*</a:t>
            </a:r>
            <a:r>
              <a:rPr lang="zh-CN" altLang="en-US" sz="1800">
                <a:solidFill>
                  <a:srgbClr val="996600"/>
                </a:solidFill>
                <a:latin typeface="Courier New" charset="0"/>
                <a:ea typeface="宋体" charset="0"/>
              </a:rPr>
              <a:t>分别以长整型和实型格式输入学生的学号和成绩*</a:t>
            </a:r>
            <a:r>
              <a:rPr lang="en-US" altLang="zh-CN" sz="1800">
                <a:solidFill>
                  <a:srgbClr val="996600"/>
                </a:solidFill>
                <a:latin typeface="Courier New" charset="0"/>
                <a:ea typeface="宋体" charset="0"/>
              </a:rPr>
              <a:t>/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{   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scanf("%ld%f", &amp;num[i], &amp;score[i]);       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}	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printf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("Your enter the number and score:\n");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for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(i=0; i&lt;n; i++)     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{  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printf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("%d  %f\n", num[i], score[i]);       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}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system</a:t>
            </a: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("pause");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66"/>
                </a:solidFill>
                <a:latin typeface="Courier New" charset="0"/>
                <a:ea typeface="宋体" charset="0"/>
              </a:rPr>
              <a:t>}</a:t>
            </a:r>
            <a:endParaRPr lang="zh-CN" altLang="en-US" sz="2000">
              <a:solidFill>
                <a:srgbClr val="000066"/>
              </a:solidFill>
              <a:latin typeface="Courier New" charset="0"/>
              <a:ea typeface="宋体" charset="0"/>
            </a:endParaRPr>
          </a:p>
        </p:txBody>
      </p:sp>
      <p:sp>
        <p:nvSpPr>
          <p:cNvPr id="349191" name="Rectangle 7"/>
          <p:cNvSpPr>
            <a:spLocks noChangeArrowheads="1"/>
          </p:cNvSpPr>
          <p:nvPr/>
        </p:nvSpPr>
        <p:spPr bwMode="auto">
          <a:xfrm>
            <a:off x="539750" y="1268413"/>
            <a:ext cx="6048375" cy="17287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49192" name="Rectangle 8"/>
          <p:cNvSpPr>
            <a:spLocks noChangeArrowheads="1"/>
          </p:cNvSpPr>
          <p:nvPr/>
        </p:nvSpPr>
        <p:spPr bwMode="auto">
          <a:xfrm>
            <a:off x="539750" y="4005263"/>
            <a:ext cx="5761038" cy="503237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49193" name="Rectangle 9"/>
          <p:cNvSpPr>
            <a:spLocks noChangeArrowheads="1"/>
          </p:cNvSpPr>
          <p:nvPr/>
        </p:nvSpPr>
        <p:spPr bwMode="auto">
          <a:xfrm>
            <a:off x="539750" y="5516563"/>
            <a:ext cx="6119813" cy="503237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4CCB-AA7D-304B-BA90-530C8D6D1432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738745" y="245270"/>
            <a:ext cx="5255989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请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登记某班级数学成绩，再输出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9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9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1" grpId="0" animBg="1"/>
      <p:bldP spid="349192" grpId="0" animBg="1"/>
      <p:bldP spid="34919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标题 6"/>
          <p:cNvSpPr>
            <a:spLocks noGrp="1"/>
          </p:cNvSpPr>
          <p:nvPr>
            <p:ph type="title" idx="4294967295"/>
          </p:nvPr>
        </p:nvSpPr>
        <p:spPr>
          <a:xfrm>
            <a:off x="1346200" y="333375"/>
            <a:ext cx="7797800" cy="839788"/>
          </a:xfrm>
        </p:spPr>
        <p:txBody>
          <a:bodyPr lIns="91440" tIns="45720" rIns="91440" bIns="45720"/>
          <a:lstStyle/>
          <a:p>
            <a:r>
              <a:rPr lang="zh-CN" altLang="en-US"/>
              <a:t>一维数组和多维数组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half" idx="4294967295"/>
          </p:nvPr>
        </p:nvSpPr>
        <p:spPr>
          <a:xfrm>
            <a:off x="719138" y="1196975"/>
            <a:ext cx="8424862" cy="4176713"/>
          </a:xfrm>
        </p:spPr>
        <p:txBody>
          <a:bodyPr lIns="91440" tIns="45720" rIns="91440" bIns="45720">
            <a:normAutofit lnSpcReduction="10000"/>
          </a:bodyPr>
          <a:lstStyle/>
          <a:p>
            <a:pPr eaLnBrk="1"/>
            <a:r>
              <a:rPr lang="zh-CN" altLang="en-US" sz="2400">
                <a:ea typeface="宋体" charset="0"/>
              </a:rPr>
              <a:t>一维数组</a:t>
            </a:r>
          </a:p>
          <a:p>
            <a:pPr lvl="1" eaLnBrk="1"/>
            <a:r>
              <a:rPr lang="zh-CN" altLang="en-US" sz="2000">
                <a:ea typeface="宋体" charset="0"/>
              </a:rPr>
              <a:t>用一个下标确定各元素在数组中的顺序</a:t>
            </a:r>
          </a:p>
          <a:p>
            <a:pPr lvl="1" eaLnBrk="1"/>
            <a:r>
              <a:rPr lang="zh-CN" altLang="en-US" sz="2000">
                <a:ea typeface="宋体" charset="0"/>
              </a:rPr>
              <a:t>可用排列成一行的元素组来表示</a:t>
            </a:r>
            <a:endParaRPr lang="en-US" altLang="zh-CN" sz="2000">
              <a:ea typeface="宋体" charset="0"/>
            </a:endParaRPr>
          </a:p>
          <a:p>
            <a:pPr lvl="2" eaLnBrk="1"/>
            <a:r>
              <a:rPr lang="zh-CN" altLang="en-US" sz="1800">
                <a:ea typeface="宋体" charset="0"/>
              </a:rPr>
              <a:t>如 </a:t>
            </a:r>
            <a:r>
              <a:rPr lang="en-US" altLang="zh-CN" sz="1800">
                <a:latin typeface="Courier New" charset="0"/>
                <a:ea typeface="宋体" charset="0"/>
              </a:rPr>
              <a:t>int a[5];   </a:t>
            </a:r>
          </a:p>
          <a:p>
            <a:pPr eaLnBrk="1"/>
            <a:r>
              <a:rPr lang="zh-CN" altLang="en-US" sz="2400">
                <a:ea typeface="宋体" charset="0"/>
              </a:rPr>
              <a:t>二维数组</a:t>
            </a:r>
          </a:p>
          <a:p>
            <a:pPr lvl="1" eaLnBrk="1"/>
            <a:r>
              <a:rPr lang="zh-CN" altLang="en-US" sz="2000">
                <a:ea typeface="宋体" charset="0"/>
              </a:rPr>
              <a:t>用两个下标确定各元素在数组中的顺序</a:t>
            </a:r>
          </a:p>
          <a:p>
            <a:pPr lvl="1" eaLnBrk="1"/>
            <a:r>
              <a:rPr lang="zh-CN" altLang="en-US" sz="2000">
                <a:ea typeface="宋体" charset="0"/>
              </a:rPr>
              <a:t>可用排列成</a:t>
            </a:r>
            <a:r>
              <a:rPr lang="en-US" altLang="zh-CN" sz="2000">
                <a:ea typeface="宋体" charset="0"/>
              </a:rPr>
              <a:t>i</a:t>
            </a:r>
            <a:r>
              <a:rPr lang="zh-CN" altLang="en-US" sz="2000">
                <a:ea typeface="宋体" charset="0"/>
              </a:rPr>
              <a:t>行，</a:t>
            </a:r>
            <a:r>
              <a:rPr lang="en-US" altLang="zh-CN" sz="2000">
                <a:ea typeface="宋体" charset="0"/>
              </a:rPr>
              <a:t>j</a:t>
            </a:r>
            <a:r>
              <a:rPr lang="zh-CN" altLang="en-US" sz="2000">
                <a:ea typeface="宋体" charset="0"/>
              </a:rPr>
              <a:t>列的元素组来表示</a:t>
            </a:r>
            <a:endParaRPr lang="en-US" altLang="zh-CN" sz="2000">
              <a:ea typeface="宋体" charset="0"/>
            </a:endParaRPr>
          </a:p>
          <a:p>
            <a:pPr lvl="2" eaLnBrk="1"/>
            <a:r>
              <a:rPr lang="zh-CN" altLang="en-US" sz="1800">
                <a:ea typeface="宋体" charset="0"/>
              </a:rPr>
              <a:t>如 </a:t>
            </a:r>
            <a:r>
              <a:rPr lang="en-US" altLang="zh-CN" sz="1800">
                <a:latin typeface="Courier New" charset="0"/>
                <a:ea typeface="宋体" charset="0"/>
              </a:rPr>
              <a:t>int b[2][3];  </a:t>
            </a:r>
          </a:p>
          <a:p>
            <a:pPr eaLnBrk="1"/>
            <a:r>
              <a:rPr lang="en-US" altLang="zh-CN" sz="2400">
                <a:ea typeface="宋体" charset="0"/>
              </a:rPr>
              <a:t>n</a:t>
            </a:r>
            <a:r>
              <a:rPr lang="zh-CN" altLang="en-US" sz="2400">
                <a:ea typeface="宋体" charset="0"/>
              </a:rPr>
              <a:t>维数组</a:t>
            </a:r>
            <a:endParaRPr lang="en-US" altLang="zh-CN" sz="2400">
              <a:ea typeface="宋体" charset="0"/>
            </a:endParaRPr>
          </a:p>
          <a:p>
            <a:pPr lvl="1" eaLnBrk="1"/>
            <a:r>
              <a:rPr lang="zh-CN" altLang="en-US" sz="2000">
                <a:ea typeface="宋体" charset="0"/>
              </a:rPr>
              <a:t>用</a:t>
            </a:r>
            <a:r>
              <a:rPr lang="en-US" altLang="zh-CN" sz="2000">
                <a:ea typeface="宋体" charset="0"/>
              </a:rPr>
              <a:t>n</a:t>
            </a:r>
            <a:r>
              <a:rPr lang="zh-CN" altLang="en-US" sz="2000">
                <a:ea typeface="宋体" charset="0"/>
              </a:rPr>
              <a:t>个下标来确定各元素在数组中的顺序</a:t>
            </a:r>
            <a:endParaRPr lang="en-US" altLang="zh-CN" sz="2000">
              <a:ea typeface="宋体" charset="0"/>
            </a:endParaRPr>
          </a:p>
          <a:p>
            <a:pPr lvl="2" eaLnBrk="1"/>
            <a:r>
              <a:rPr lang="zh-CN" altLang="en-US" sz="1800">
                <a:ea typeface="宋体" charset="0"/>
              </a:rPr>
              <a:t>如   </a:t>
            </a:r>
            <a:r>
              <a:rPr lang="en-US" altLang="zh-CN" sz="1800">
                <a:latin typeface="Courier New" charset="0"/>
                <a:ea typeface="宋体" charset="0"/>
              </a:rPr>
              <a:t>int c[3][2][4];</a:t>
            </a:r>
          </a:p>
          <a:p>
            <a:pPr lvl="1" eaLnBrk="1"/>
            <a:r>
              <a:rPr lang="en-US" altLang="zh-CN" sz="2000">
                <a:ea typeface="宋体" charset="0"/>
              </a:rPr>
              <a:t>n≥3</a:t>
            </a:r>
            <a:r>
              <a:rPr lang="zh-CN" altLang="en-US" sz="2000">
                <a:ea typeface="宋体" charset="0"/>
              </a:rPr>
              <a:t>时，维数组无法在平面上表示其各元素的位置</a:t>
            </a:r>
            <a:endParaRPr lang="zh-CN" altLang="en-US">
              <a:ea typeface="宋体" charset="0"/>
            </a:endParaRPr>
          </a:p>
        </p:txBody>
      </p:sp>
      <p:graphicFrame>
        <p:nvGraphicFramePr>
          <p:cNvPr id="11" name="Group 4"/>
          <p:cNvGraphicFramePr>
            <a:graphicFrameLocks noGrp="1"/>
          </p:cNvGraphicFramePr>
          <p:nvPr>
            <p:ph sz="quarter" idx="4294967295"/>
          </p:nvPr>
        </p:nvGraphicFramePr>
        <p:xfrm>
          <a:off x="0" y="5661025"/>
          <a:ext cx="4038600" cy="517525"/>
        </p:xfrm>
        <a:graphic>
          <a:graphicData uri="http://schemas.openxmlformats.org/drawingml/2006/table">
            <a:tbl>
              <a:tblPr/>
              <a:tblGrid>
                <a:gridCol w="808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a[0]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a[1]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a[2]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a[3]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a[4]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8"/>
          <p:cNvGraphicFramePr>
            <a:graphicFrameLocks noGrp="1"/>
          </p:cNvGraphicFramePr>
          <p:nvPr/>
        </p:nvGraphicFramePr>
        <p:xfrm>
          <a:off x="4859338" y="5589588"/>
          <a:ext cx="3967162" cy="1036637"/>
        </p:xfrm>
        <a:graphic>
          <a:graphicData uri="http://schemas.openxmlformats.org/drawingml/2006/table">
            <a:tbl>
              <a:tblPr/>
              <a:tblGrid>
                <a:gridCol w="1274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b[0][0]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b[0][1]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b[0][2]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b[1][0]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b[1][1]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b[1][2]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B39F-2DA5-334B-AC48-256EA1B65498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9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ChangeArrowheads="1"/>
          </p:cNvSpPr>
          <p:nvPr/>
        </p:nvSpPr>
        <p:spPr bwMode="auto">
          <a:xfrm>
            <a:off x="687388" y="228600"/>
            <a:ext cx="77724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</a:pPr>
            <a:r>
              <a:rPr lang="zh-CN" altLang="en-US" sz="4400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charset="0"/>
              </a:rPr>
              <a:t>二维数组的定义</a:t>
            </a:r>
          </a:p>
        </p:txBody>
      </p:sp>
      <p:sp>
        <p:nvSpPr>
          <p:cNvPr id="313347" name="Text Box 3"/>
          <p:cNvSpPr txBox="1">
            <a:spLocks noChangeArrowheads="1"/>
          </p:cNvSpPr>
          <p:nvPr/>
        </p:nvSpPr>
        <p:spPr bwMode="auto">
          <a:xfrm>
            <a:off x="107950" y="132715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rgbClr val="CCCCFF"/>
              </a:buClr>
              <a:buFont typeface="Monotype Sorts" charset="2"/>
              <a:buNone/>
            </a:pPr>
            <a:r>
              <a:rPr kumimoji="1" lang="zh-CN" altLang="en-US" sz="320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数据类型  数组名</a:t>
            </a:r>
            <a:r>
              <a:rPr kumimoji="1" lang="en-US" altLang="zh-CN" sz="320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[</a:t>
            </a:r>
            <a:r>
              <a:rPr kumimoji="1" lang="zh-CN" altLang="en-US" sz="320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常量表达式</a:t>
            </a:r>
            <a:r>
              <a:rPr kumimoji="1" lang="en-US" altLang="zh-CN" sz="320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][</a:t>
            </a:r>
            <a:r>
              <a:rPr kumimoji="1" lang="zh-CN" altLang="en-US" sz="320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常量表达式</a:t>
            </a:r>
            <a:r>
              <a:rPr kumimoji="1" lang="en-US" altLang="zh-CN" sz="320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]</a:t>
            </a:r>
            <a:r>
              <a:rPr kumimoji="1" lang="zh-CN" altLang="en-US" sz="320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；</a:t>
            </a:r>
          </a:p>
        </p:txBody>
      </p:sp>
      <p:sp>
        <p:nvSpPr>
          <p:cNvPr id="313348" name="Text Box 4"/>
          <p:cNvSpPr txBox="1">
            <a:spLocks noChangeArrowheads="1"/>
          </p:cNvSpPr>
          <p:nvPr/>
        </p:nvSpPr>
        <p:spPr bwMode="auto">
          <a:xfrm>
            <a:off x="2209800" y="2165350"/>
            <a:ext cx="3117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kumimoji="1" lang="en-US" altLang="zh-CN" sz="3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int a[2][3];</a:t>
            </a:r>
          </a:p>
        </p:txBody>
      </p:sp>
      <p:sp>
        <p:nvSpPr>
          <p:cNvPr id="313349" name="Text Box 5"/>
          <p:cNvSpPr txBox="1">
            <a:spLocks noChangeArrowheads="1"/>
          </p:cNvSpPr>
          <p:nvPr/>
        </p:nvSpPr>
        <p:spPr bwMode="auto">
          <a:xfrm>
            <a:off x="717550" y="4222750"/>
            <a:ext cx="116205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kumimoji="1" lang="en-US" altLang="zh-CN" sz="3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a[0]</a:t>
            </a:r>
          </a:p>
          <a:p>
            <a:pPr eaLnBrk="1" hangingPunct="1">
              <a:spcBef>
                <a:spcPct val="0"/>
              </a:spcBef>
              <a:defRPr/>
            </a:pPr>
            <a:endParaRPr kumimoji="1" lang="en-US" altLang="zh-CN" sz="320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ea typeface="宋体" pitchFamily="2" charset="-122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kumimoji="1" lang="en-US" altLang="zh-CN" sz="3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a[1]</a:t>
            </a:r>
          </a:p>
        </p:txBody>
      </p:sp>
      <p:sp>
        <p:nvSpPr>
          <p:cNvPr id="313350" name="AutoShape 6"/>
          <p:cNvSpPr>
            <a:spLocks/>
          </p:cNvSpPr>
          <p:nvPr/>
        </p:nvSpPr>
        <p:spPr bwMode="auto">
          <a:xfrm>
            <a:off x="565150" y="4441825"/>
            <a:ext cx="152400" cy="1120775"/>
          </a:xfrm>
          <a:prstGeom prst="leftBracket">
            <a:avLst>
              <a:gd name="adj" fmla="val 61285"/>
            </a:avLst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13351" name="Rectangle 7"/>
          <p:cNvSpPr>
            <a:spLocks noChangeArrowheads="1"/>
          </p:cNvSpPr>
          <p:nvPr/>
        </p:nvSpPr>
        <p:spPr bwMode="auto">
          <a:xfrm>
            <a:off x="107950" y="4603750"/>
            <a:ext cx="428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kumimoji="1" lang="en-US" altLang="zh-CN" sz="3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a</a:t>
            </a:r>
          </a:p>
        </p:txBody>
      </p:sp>
      <p:sp>
        <p:nvSpPr>
          <p:cNvPr id="313352" name="Rectangle 8"/>
          <p:cNvSpPr>
            <a:spLocks noChangeArrowheads="1"/>
          </p:cNvSpPr>
          <p:nvPr/>
        </p:nvSpPr>
        <p:spPr bwMode="auto">
          <a:xfrm>
            <a:off x="1755775" y="4184650"/>
            <a:ext cx="69373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kumimoji="1" lang="en-US" altLang="zh-CN" sz="3200" b="0">
                <a:solidFill>
                  <a:srgbClr val="0066FF"/>
                </a:solidFill>
                <a:latin typeface="Times New Roman" pitchFamily="18" charset="0"/>
                <a:ea typeface="宋体" pitchFamily="2" charset="-122"/>
              </a:rPr>
              <a:t>---- </a:t>
            </a:r>
            <a:r>
              <a:rPr kumimoji="1"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a[0][0]  a[0][1]  a[0][2]</a:t>
            </a:r>
          </a:p>
        </p:txBody>
      </p:sp>
      <p:sp>
        <p:nvSpPr>
          <p:cNvPr id="313353" name="Rectangle 9"/>
          <p:cNvSpPr>
            <a:spLocks noChangeArrowheads="1"/>
          </p:cNvSpPr>
          <p:nvPr/>
        </p:nvSpPr>
        <p:spPr bwMode="auto">
          <a:xfrm>
            <a:off x="1768475" y="5233988"/>
            <a:ext cx="69373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kumimoji="1" lang="en-US" altLang="zh-CN" sz="3200" b="0">
                <a:solidFill>
                  <a:srgbClr val="0066FF"/>
                </a:solidFill>
                <a:latin typeface="Times New Roman" pitchFamily="18" charset="0"/>
                <a:ea typeface="宋体" pitchFamily="2" charset="-122"/>
              </a:rPr>
              <a:t>---- </a:t>
            </a:r>
            <a:r>
              <a:rPr kumimoji="1" lang="en-US" altLang="zh-CN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a[1][0]  a[1][1]  a[1][2]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20030-2970-0145-9A41-26FDA887DC1E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19138" y="1627188"/>
            <a:ext cx="8424862" cy="2232025"/>
          </a:xfrm>
          <a:solidFill>
            <a:srgbClr val="3333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1440" tIns="45720" rIns="91440" bIns="45720">
            <a:normAutofit fontScale="92500" lnSpcReduction="20000"/>
          </a:bodyPr>
          <a:lstStyle/>
          <a:p>
            <a:pPr marL="0" indent="0" eaLnBrk="1">
              <a:lnSpc>
                <a:spcPct val="90000"/>
              </a:lnSpc>
              <a:buFont typeface="Wingdings" charset="2"/>
              <a:buNone/>
            </a:pP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charset="0"/>
                <a:ea typeface="宋体" charset="0"/>
              </a:rPr>
              <a:t>【</a:t>
            </a:r>
            <a:r>
              <a:rPr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charset="0"/>
                <a:ea typeface="宋体" charset="0"/>
              </a:rPr>
              <a:t>例一</a:t>
            </a: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charset="0"/>
                <a:ea typeface="宋体" charset="0"/>
              </a:rPr>
              <a:t>】</a:t>
            </a:r>
            <a:r>
              <a:rPr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charset="0"/>
                <a:ea typeface="宋体" charset="0"/>
              </a:rPr>
              <a:t>以下程序的运行结果是什么？</a:t>
            </a:r>
          </a:p>
          <a:p>
            <a:pPr marL="0" indent="0" eaLnBrk="1">
              <a:lnSpc>
                <a:spcPct val="90000"/>
              </a:lnSpc>
              <a:buFont typeface="Wingdings" charset="2"/>
              <a:buNone/>
            </a:pP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charset="0"/>
                <a:ea typeface="宋体" charset="0"/>
              </a:rPr>
              <a:t>main()</a:t>
            </a:r>
          </a:p>
          <a:p>
            <a:pPr marL="0" indent="0" eaLnBrk="1">
              <a:lnSpc>
                <a:spcPct val="90000"/>
              </a:lnSpc>
              <a:buFont typeface="Wingdings" charset="2"/>
              <a:buNone/>
            </a:pP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charset="0"/>
                <a:ea typeface="宋体" charset="0"/>
              </a:rPr>
              <a:t>{</a:t>
            </a:r>
          </a:p>
          <a:p>
            <a:pPr marL="0" indent="0" eaLnBrk="1">
              <a:lnSpc>
                <a:spcPct val="90000"/>
              </a:lnSpc>
              <a:buFont typeface="Wingdings" charset="2"/>
              <a:buNone/>
            </a:pP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charset="0"/>
                <a:ea typeface="宋体" charset="0"/>
              </a:rPr>
              <a:t>    int a[][3]={{1,2,3},{4,5},{6},{0}};</a:t>
            </a:r>
          </a:p>
          <a:p>
            <a:pPr marL="0" indent="0" eaLnBrk="1">
              <a:lnSpc>
                <a:spcPct val="90000"/>
              </a:lnSpc>
              <a:buFont typeface="Wingdings" charset="2"/>
              <a:buNone/>
            </a:pP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charset="0"/>
                <a:ea typeface="宋体" charset="0"/>
              </a:rPr>
              <a:t>    printf("%d,%d,%d\n",a[1][1],a[2][1],a[3][1]);</a:t>
            </a:r>
          </a:p>
          <a:p>
            <a:pPr marL="0" indent="0" eaLnBrk="1">
              <a:lnSpc>
                <a:spcPct val="90000"/>
              </a:lnSpc>
              <a:buFont typeface="Wingdings" charset="2"/>
              <a:buNone/>
            </a:pP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charset="0"/>
                <a:ea typeface="宋体" charset="0"/>
              </a:rPr>
              <a:t>}</a:t>
            </a:r>
          </a:p>
        </p:txBody>
      </p:sp>
      <p:sp>
        <p:nvSpPr>
          <p:cNvPr id="3532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46200" y="333375"/>
            <a:ext cx="7797800" cy="839788"/>
          </a:xfrm>
        </p:spPr>
        <p:txBody>
          <a:bodyPr lIns="91440" tIns="45720" rIns="91440" bIns="45720"/>
          <a:lstStyle/>
          <a:p>
            <a:r>
              <a:rPr lang="zh-CN" altLang="en-US"/>
              <a:t>二维数组的初始化示例</a:t>
            </a:r>
            <a:endParaRPr lang="en-US" altLang="zh-CN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4427538" y="3933825"/>
            <a:ext cx="1217612" cy="1571625"/>
          </a:xfrm>
          <a:prstGeom prst="rect">
            <a:avLst/>
          </a:prstGeom>
          <a:solidFill>
            <a:srgbClr val="FFFF99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0">
                <a:solidFill>
                  <a:schemeClr val="tx1"/>
                </a:solidFill>
                <a:latin typeface="Arial" charset="0"/>
                <a:ea typeface="宋体" charset="0"/>
              </a:rPr>
              <a:t>1   2   3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0">
                <a:solidFill>
                  <a:schemeClr val="tx1"/>
                </a:solidFill>
                <a:latin typeface="Arial" charset="0"/>
                <a:ea typeface="宋体" charset="0"/>
              </a:rPr>
              <a:t>4   5   0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0">
                <a:solidFill>
                  <a:schemeClr val="tx1"/>
                </a:solidFill>
                <a:latin typeface="Arial" charset="0"/>
                <a:ea typeface="宋体" charset="0"/>
              </a:rPr>
              <a:t>6   0   0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0">
                <a:solidFill>
                  <a:schemeClr val="tx1"/>
                </a:solidFill>
                <a:latin typeface="Arial" charset="0"/>
                <a:ea typeface="宋体" charset="0"/>
              </a:rPr>
              <a:t>0   0   0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6588125" y="4400550"/>
            <a:ext cx="2012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华文细黑" charset="-122"/>
                <a:ea typeface="华文细黑" charset="-122"/>
              </a:rPr>
              <a:t>结果：</a:t>
            </a:r>
            <a:r>
              <a:rPr lang="en-US" altLang="zh-CN" sz="2000">
                <a:solidFill>
                  <a:schemeClr val="tx1"/>
                </a:solidFill>
                <a:latin typeface="Courier New" charset="0"/>
                <a:ea typeface="华文细黑" charset="-122"/>
              </a:rPr>
              <a:t>5, 0, 0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504825" y="5549900"/>
            <a:ext cx="6584950" cy="920750"/>
          </a:xfrm>
          <a:prstGeom prst="rect">
            <a:avLst/>
          </a:prstGeom>
          <a:solidFill>
            <a:srgbClr val="333399"/>
          </a:solidFill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44000" rIns="0" bIns="144000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000">
                <a:solidFill>
                  <a:schemeClr val="bg1"/>
                </a:solidFill>
                <a:latin typeface="Courier New" charset="0"/>
                <a:ea typeface="宋体" charset="0"/>
              </a:rPr>
              <a:t>【</a:t>
            </a:r>
            <a:r>
              <a:rPr lang="zh-CN" altLang="en-US" sz="2000">
                <a:solidFill>
                  <a:schemeClr val="bg1"/>
                </a:solidFill>
                <a:latin typeface="Courier New" charset="0"/>
                <a:ea typeface="宋体" charset="0"/>
              </a:rPr>
              <a:t>例二</a:t>
            </a:r>
            <a:r>
              <a:rPr lang="en-US" altLang="zh-CN" sz="2000">
                <a:solidFill>
                  <a:schemeClr val="bg1"/>
                </a:solidFill>
                <a:latin typeface="Courier New" charset="0"/>
                <a:ea typeface="宋体" charset="0"/>
              </a:rPr>
              <a:t>】</a:t>
            </a:r>
            <a:r>
              <a:rPr lang="zh-CN" altLang="en-US" sz="2000">
                <a:solidFill>
                  <a:schemeClr val="bg1"/>
                </a:solidFill>
                <a:latin typeface="Courier New" charset="0"/>
                <a:ea typeface="宋体" charset="0"/>
              </a:rPr>
              <a:t>若</a:t>
            </a:r>
            <a:r>
              <a:rPr lang="en-US" altLang="zh-CN" sz="2000">
                <a:solidFill>
                  <a:schemeClr val="bg1"/>
                </a:solidFill>
                <a:latin typeface="Courier New" charset="0"/>
                <a:ea typeface="宋体" charset="0"/>
              </a:rPr>
              <a:t>int a[ ][3]={1, 2, 3, 4, 5, 6, 7}</a:t>
            </a:r>
            <a:r>
              <a:rPr lang="zh-CN" altLang="en-US" sz="2000">
                <a:solidFill>
                  <a:schemeClr val="bg1"/>
                </a:solidFill>
                <a:latin typeface="Courier New" charset="0"/>
                <a:ea typeface="宋体" charset="0"/>
              </a:rPr>
              <a:t>，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000">
                <a:solidFill>
                  <a:schemeClr val="bg1"/>
                </a:solidFill>
                <a:latin typeface="Courier New" charset="0"/>
                <a:ea typeface="宋体" charset="0"/>
              </a:rPr>
              <a:t>则</a:t>
            </a:r>
            <a:r>
              <a:rPr lang="en-US" altLang="zh-CN" sz="2000">
                <a:solidFill>
                  <a:schemeClr val="bg1"/>
                </a:solidFill>
                <a:latin typeface="Courier New" charset="0"/>
                <a:ea typeface="宋体" charset="0"/>
              </a:rPr>
              <a:t>a</a:t>
            </a:r>
            <a:r>
              <a:rPr lang="zh-CN" altLang="en-US" sz="2000">
                <a:solidFill>
                  <a:schemeClr val="bg1"/>
                </a:solidFill>
                <a:latin typeface="Courier New" charset="0"/>
                <a:ea typeface="宋体" charset="0"/>
              </a:rPr>
              <a:t>数组的第一维大小是多少？</a:t>
            </a:r>
            <a:r>
              <a:rPr lang="zh-CN" altLang="en-US" sz="2000">
                <a:solidFill>
                  <a:schemeClr val="bg1"/>
                </a:solidFill>
                <a:latin typeface="宋体" charset="0"/>
                <a:ea typeface="宋体" charset="0"/>
              </a:rPr>
              <a:t> 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7667625" y="5391150"/>
            <a:ext cx="1217613" cy="1206500"/>
          </a:xfrm>
          <a:prstGeom prst="rect">
            <a:avLst/>
          </a:prstGeom>
          <a:solidFill>
            <a:srgbClr val="FFFF99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0">
                <a:solidFill>
                  <a:schemeClr val="tx1"/>
                </a:solidFill>
                <a:latin typeface="Arial" charset="0"/>
                <a:ea typeface="宋体" charset="0"/>
              </a:rPr>
              <a:t>1   2   3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0">
                <a:solidFill>
                  <a:schemeClr val="tx1"/>
                </a:solidFill>
                <a:latin typeface="Arial" charset="0"/>
                <a:ea typeface="宋体" charset="0"/>
              </a:rPr>
              <a:t>4   5  6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2400" b="0">
                <a:solidFill>
                  <a:schemeClr val="tx1"/>
                </a:solidFill>
                <a:latin typeface="Arial" charset="0"/>
                <a:ea typeface="宋体" charset="0"/>
              </a:rPr>
              <a:t>7   0   0</a:t>
            </a:r>
          </a:p>
        </p:txBody>
      </p:sp>
      <p:sp>
        <p:nvSpPr>
          <p:cNvPr id="353288" name="Rectangle 8"/>
          <p:cNvSpPr>
            <a:spLocks noChangeArrowheads="1"/>
          </p:cNvSpPr>
          <p:nvPr/>
        </p:nvSpPr>
        <p:spPr bwMode="auto">
          <a:xfrm>
            <a:off x="4859338" y="4365625"/>
            <a:ext cx="360362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53289" name="Rectangle 9"/>
          <p:cNvSpPr>
            <a:spLocks noChangeArrowheads="1"/>
          </p:cNvSpPr>
          <p:nvPr/>
        </p:nvSpPr>
        <p:spPr bwMode="auto">
          <a:xfrm>
            <a:off x="4197350" y="2998788"/>
            <a:ext cx="1081088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53290" name="Rectangle 10"/>
          <p:cNvSpPr>
            <a:spLocks noChangeArrowheads="1"/>
          </p:cNvSpPr>
          <p:nvPr/>
        </p:nvSpPr>
        <p:spPr bwMode="auto">
          <a:xfrm>
            <a:off x="4859338" y="4725988"/>
            <a:ext cx="360362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53291" name="Rectangle 11"/>
          <p:cNvSpPr>
            <a:spLocks noChangeArrowheads="1"/>
          </p:cNvSpPr>
          <p:nvPr/>
        </p:nvSpPr>
        <p:spPr bwMode="auto">
          <a:xfrm>
            <a:off x="5364163" y="2997200"/>
            <a:ext cx="1081087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53292" name="Rectangle 12"/>
          <p:cNvSpPr>
            <a:spLocks noChangeArrowheads="1"/>
          </p:cNvSpPr>
          <p:nvPr/>
        </p:nvSpPr>
        <p:spPr bwMode="auto">
          <a:xfrm>
            <a:off x="4859338" y="5086350"/>
            <a:ext cx="360362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53293" name="Rectangle 13"/>
          <p:cNvSpPr>
            <a:spLocks noChangeArrowheads="1"/>
          </p:cNvSpPr>
          <p:nvPr/>
        </p:nvSpPr>
        <p:spPr bwMode="auto">
          <a:xfrm>
            <a:off x="6616700" y="2997200"/>
            <a:ext cx="1081088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53294" name="Rectangle 14"/>
          <p:cNvSpPr>
            <a:spLocks noChangeArrowheads="1"/>
          </p:cNvSpPr>
          <p:nvPr/>
        </p:nvSpPr>
        <p:spPr bwMode="auto">
          <a:xfrm>
            <a:off x="3678238" y="5662613"/>
            <a:ext cx="1254125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53295" name="Rectangle 15"/>
          <p:cNvSpPr>
            <a:spLocks noChangeArrowheads="1"/>
          </p:cNvSpPr>
          <p:nvPr/>
        </p:nvSpPr>
        <p:spPr bwMode="auto">
          <a:xfrm>
            <a:off x="7651750" y="5430838"/>
            <a:ext cx="1254125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53296" name="Rectangle 16"/>
          <p:cNvSpPr>
            <a:spLocks noChangeArrowheads="1"/>
          </p:cNvSpPr>
          <p:nvPr/>
        </p:nvSpPr>
        <p:spPr bwMode="auto">
          <a:xfrm>
            <a:off x="5048250" y="5676900"/>
            <a:ext cx="1254125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53297" name="Rectangle 17"/>
          <p:cNvSpPr>
            <a:spLocks noChangeArrowheads="1"/>
          </p:cNvSpPr>
          <p:nvPr/>
        </p:nvSpPr>
        <p:spPr bwMode="auto">
          <a:xfrm>
            <a:off x="7654925" y="5807075"/>
            <a:ext cx="1254125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53298" name="Rectangle 18"/>
          <p:cNvSpPr>
            <a:spLocks noChangeArrowheads="1"/>
          </p:cNvSpPr>
          <p:nvPr/>
        </p:nvSpPr>
        <p:spPr bwMode="auto">
          <a:xfrm>
            <a:off x="6400800" y="5676900"/>
            <a:ext cx="331788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53299" name="Rectangle 19"/>
          <p:cNvSpPr>
            <a:spLocks noChangeArrowheads="1"/>
          </p:cNvSpPr>
          <p:nvPr/>
        </p:nvSpPr>
        <p:spPr bwMode="auto">
          <a:xfrm>
            <a:off x="7659688" y="6181725"/>
            <a:ext cx="1254125" cy="358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36D-1EE8-8745-8B43-DD0E5487D14E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3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3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3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3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3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3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3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3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3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3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3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3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3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3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3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3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3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3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3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3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3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3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3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3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3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3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3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53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53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1" grpId="0" autoUpdateAnimBg="0"/>
      <p:bldP spid="14342" grpId="0" animBg="1" autoUpdateAnimBg="0"/>
      <p:bldP spid="14343" grpId="0" animBg="1" autoUpdateAnimBg="0"/>
      <p:bldP spid="353288" grpId="0" animBg="1"/>
      <p:bldP spid="353289" grpId="0" animBg="1"/>
      <p:bldP spid="353290" grpId="0" animBg="1"/>
      <p:bldP spid="353291" grpId="0" animBg="1"/>
      <p:bldP spid="353292" grpId="0" animBg="1"/>
      <p:bldP spid="353293" grpId="0" animBg="1"/>
      <p:bldP spid="353294" grpId="0" animBg="1"/>
      <p:bldP spid="353295" grpId="0" animBg="1"/>
      <p:bldP spid="353296" grpId="0" animBg="1"/>
      <p:bldP spid="353297" grpId="0" animBg="1"/>
      <p:bldP spid="353298" grpId="0" animBg="1"/>
      <p:bldP spid="3532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1038" y="333375"/>
            <a:ext cx="7797800" cy="661988"/>
          </a:xfrm>
          <a:noFill/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/>
          <a:p>
            <a:r>
              <a:rPr lang="zh-CN" altLang="en-US"/>
              <a:t>二维数组的存储结构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255713" y="3140075"/>
            <a:ext cx="4829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sz="3200">
                <a:solidFill>
                  <a:schemeClr val="tx1"/>
                </a:solidFill>
                <a:latin typeface="Courier New" charset="0"/>
                <a:ea typeface="宋体" charset="0"/>
              </a:rPr>
              <a:t>short int  a[2][3];</a:t>
            </a:r>
          </a:p>
        </p:txBody>
      </p:sp>
      <p:grpSp>
        <p:nvGrpSpPr>
          <p:cNvPr id="365572" name="Group 4"/>
          <p:cNvGrpSpPr>
            <a:grpSpLocks/>
          </p:cNvGrpSpPr>
          <p:nvPr/>
        </p:nvGrpSpPr>
        <p:grpSpPr bwMode="auto">
          <a:xfrm>
            <a:off x="536575" y="3908425"/>
            <a:ext cx="777875" cy="2479675"/>
            <a:chOff x="2112" y="2352"/>
            <a:chExt cx="490" cy="1344"/>
          </a:xfrm>
        </p:grpSpPr>
        <p:sp>
          <p:nvSpPr>
            <p:cNvPr id="31180" name="Text Box 5"/>
            <p:cNvSpPr txBox="1">
              <a:spLocks noChangeArrowheads="1"/>
            </p:cNvSpPr>
            <p:nvPr/>
          </p:nvSpPr>
          <p:spPr bwMode="auto">
            <a:xfrm>
              <a:off x="2112" y="2466"/>
              <a:ext cx="490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en-US" altLang="zh-CN">
                  <a:solidFill>
                    <a:schemeClr val="hlink"/>
                  </a:solidFill>
                  <a:ea typeface="宋体" charset="0"/>
                </a:rPr>
                <a:t>a[0]</a:t>
              </a:r>
            </a:p>
          </p:txBody>
        </p:sp>
        <p:sp>
          <p:nvSpPr>
            <p:cNvPr id="31181" name="Text Box 6"/>
            <p:cNvSpPr txBox="1">
              <a:spLocks noChangeArrowheads="1"/>
            </p:cNvSpPr>
            <p:nvPr/>
          </p:nvSpPr>
          <p:spPr bwMode="auto">
            <a:xfrm>
              <a:off x="2112" y="3129"/>
              <a:ext cx="490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en-US" altLang="zh-CN">
                  <a:solidFill>
                    <a:schemeClr val="hlink"/>
                  </a:solidFill>
                  <a:ea typeface="宋体" charset="0"/>
                </a:rPr>
                <a:t>a[1]</a:t>
              </a:r>
            </a:p>
          </p:txBody>
        </p:sp>
        <p:sp>
          <p:nvSpPr>
            <p:cNvPr id="365575" name="Rectangle 7"/>
            <p:cNvSpPr>
              <a:spLocks noChangeArrowheads="1"/>
            </p:cNvSpPr>
            <p:nvPr/>
          </p:nvSpPr>
          <p:spPr bwMode="auto">
            <a:xfrm>
              <a:off x="2112" y="2352"/>
              <a:ext cx="480" cy="1344"/>
            </a:xfrm>
            <a:prstGeom prst="rect">
              <a:avLst/>
            </a:prstGeom>
            <a:noFill/>
            <a:ln w="38100">
              <a:solidFill>
                <a:srgbClr val="00008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65576" name="Line 8"/>
            <p:cNvSpPr>
              <a:spLocks noChangeShapeType="1"/>
            </p:cNvSpPr>
            <p:nvPr/>
          </p:nvSpPr>
          <p:spPr bwMode="auto">
            <a:xfrm>
              <a:off x="2136" y="3000"/>
              <a:ext cx="432" cy="0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</p:grpSp>
      <p:sp>
        <p:nvSpPr>
          <p:cNvPr id="365577" name="Text Box 9"/>
          <p:cNvSpPr txBox="1">
            <a:spLocks noChangeArrowheads="1"/>
          </p:cNvSpPr>
          <p:nvPr/>
        </p:nvSpPr>
        <p:spPr bwMode="auto">
          <a:xfrm>
            <a:off x="1328738" y="5862638"/>
            <a:ext cx="119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>
                <a:solidFill>
                  <a:schemeClr val="hlink"/>
                </a:solidFill>
                <a:ea typeface="宋体" charset="0"/>
              </a:rPr>
              <a:t>a[1][0]</a:t>
            </a:r>
          </a:p>
        </p:txBody>
      </p:sp>
      <p:sp>
        <p:nvSpPr>
          <p:cNvPr id="365578" name="Text Box 10"/>
          <p:cNvSpPr txBox="1">
            <a:spLocks noChangeArrowheads="1"/>
          </p:cNvSpPr>
          <p:nvPr/>
        </p:nvSpPr>
        <p:spPr bwMode="auto">
          <a:xfrm>
            <a:off x="2595563" y="5846763"/>
            <a:ext cx="119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>
                <a:solidFill>
                  <a:schemeClr val="hlink"/>
                </a:solidFill>
                <a:ea typeface="宋体" charset="0"/>
              </a:rPr>
              <a:t>a[1][1]</a:t>
            </a:r>
          </a:p>
        </p:txBody>
      </p:sp>
      <p:sp>
        <p:nvSpPr>
          <p:cNvPr id="365579" name="Text Box 11"/>
          <p:cNvSpPr txBox="1">
            <a:spLocks noChangeArrowheads="1"/>
          </p:cNvSpPr>
          <p:nvPr/>
        </p:nvSpPr>
        <p:spPr bwMode="auto">
          <a:xfrm>
            <a:off x="3921125" y="5848350"/>
            <a:ext cx="119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>
                <a:solidFill>
                  <a:schemeClr val="hlink"/>
                </a:solidFill>
                <a:ea typeface="宋体" charset="0"/>
              </a:rPr>
              <a:t>a[1][2]</a:t>
            </a:r>
          </a:p>
        </p:txBody>
      </p:sp>
      <p:sp>
        <p:nvSpPr>
          <p:cNvPr id="365580" name="Text Box 12"/>
          <p:cNvSpPr txBox="1">
            <a:spLocks noChangeArrowheads="1"/>
          </p:cNvSpPr>
          <p:nvPr/>
        </p:nvSpPr>
        <p:spPr bwMode="auto">
          <a:xfrm>
            <a:off x="1270000" y="3803650"/>
            <a:ext cx="119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>
                <a:solidFill>
                  <a:schemeClr val="hlink"/>
                </a:solidFill>
                <a:ea typeface="宋体" charset="0"/>
              </a:rPr>
              <a:t>a[0][0]</a:t>
            </a:r>
          </a:p>
        </p:txBody>
      </p:sp>
      <p:sp>
        <p:nvSpPr>
          <p:cNvPr id="365581" name="Text Box 13"/>
          <p:cNvSpPr txBox="1">
            <a:spLocks noChangeArrowheads="1"/>
          </p:cNvSpPr>
          <p:nvPr/>
        </p:nvSpPr>
        <p:spPr bwMode="auto">
          <a:xfrm>
            <a:off x="2511425" y="3773488"/>
            <a:ext cx="119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>
                <a:solidFill>
                  <a:schemeClr val="hlink"/>
                </a:solidFill>
                <a:ea typeface="宋体" charset="0"/>
              </a:rPr>
              <a:t>a[0][1]</a:t>
            </a:r>
          </a:p>
        </p:txBody>
      </p:sp>
      <p:sp>
        <p:nvSpPr>
          <p:cNvPr id="365582" name="Text Box 14"/>
          <p:cNvSpPr txBox="1">
            <a:spLocks noChangeArrowheads="1"/>
          </p:cNvSpPr>
          <p:nvPr/>
        </p:nvSpPr>
        <p:spPr bwMode="auto">
          <a:xfrm>
            <a:off x="3848100" y="3759200"/>
            <a:ext cx="1214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>
                <a:solidFill>
                  <a:schemeClr val="hlink"/>
                </a:solidFill>
                <a:ea typeface="宋体" charset="0"/>
              </a:rPr>
              <a:t>a[0][2]</a:t>
            </a:r>
          </a:p>
        </p:txBody>
      </p:sp>
      <p:sp>
        <p:nvSpPr>
          <p:cNvPr id="365583" name="Text Box 15"/>
          <p:cNvSpPr txBox="1">
            <a:spLocks noChangeArrowheads="1"/>
          </p:cNvSpPr>
          <p:nvPr/>
        </p:nvSpPr>
        <p:spPr bwMode="auto">
          <a:xfrm>
            <a:off x="395288" y="1196975"/>
            <a:ext cx="5545137" cy="186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rgbClr val="CCCCFF"/>
              </a:buClr>
              <a:buFont typeface="Monotype Sorts" charset="2"/>
              <a:buNone/>
            </a:pPr>
            <a:r>
              <a:rPr kumimoji="1" lang="zh-CN" altLang="en-US">
                <a:solidFill>
                  <a:srgbClr val="000066"/>
                </a:solidFill>
                <a:latin typeface="楷体_GB2312" charset="0"/>
                <a:ea typeface="楷体_GB2312" charset="0"/>
              </a:rPr>
              <a:t>存放顺序：</a:t>
            </a:r>
            <a:endParaRPr kumimoji="1" lang="zh-CN" altLang="en-US">
              <a:latin typeface="楷体_GB2312" charset="0"/>
              <a:ea typeface="楷体_GB2312" charset="0"/>
            </a:endParaRP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rgbClr val="CCCCFF"/>
              </a:buClr>
              <a:buFont typeface="Monotype Sorts" charset="2"/>
              <a:buNone/>
            </a:pPr>
            <a:r>
              <a:rPr kumimoji="1" lang="zh-CN" altLang="en-US">
                <a:solidFill>
                  <a:srgbClr val="000066"/>
                </a:solidFill>
                <a:latin typeface="楷体_GB2312" charset="0"/>
                <a:ea typeface="楷体_GB2312" charset="0"/>
              </a:rPr>
              <a:t>先顺序存放第</a:t>
            </a:r>
            <a:r>
              <a:rPr kumimoji="1" lang="en-US" altLang="zh-CN">
                <a:solidFill>
                  <a:srgbClr val="000066"/>
                </a:solidFill>
                <a:latin typeface="楷体_GB2312" charset="0"/>
                <a:ea typeface="楷体_GB2312" charset="0"/>
              </a:rPr>
              <a:t>0</a:t>
            </a:r>
            <a:r>
              <a:rPr kumimoji="1" lang="zh-CN" altLang="en-US">
                <a:solidFill>
                  <a:srgbClr val="000066"/>
                </a:solidFill>
                <a:latin typeface="楷体_GB2312" charset="0"/>
                <a:ea typeface="楷体_GB2312" charset="0"/>
              </a:rPr>
              <a:t>行的元素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rgbClr val="CCCCFF"/>
              </a:buClr>
              <a:buFont typeface="Monotype Sorts" charset="2"/>
              <a:buNone/>
            </a:pPr>
            <a:r>
              <a:rPr kumimoji="1" lang="zh-CN" altLang="en-US">
                <a:solidFill>
                  <a:srgbClr val="000066"/>
                </a:solidFill>
                <a:latin typeface="楷体_GB2312" charset="0"/>
                <a:ea typeface="楷体_GB2312" charset="0"/>
              </a:rPr>
              <a:t>再存放第</a:t>
            </a:r>
            <a:r>
              <a:rPr kumimoji="1" lang="en-US" altLang="zh-CN">
                <a:solidFill>
                  <a:srgbClr val="000066"/>
                </a:solidFill>
                <a:latin typeface="楷体_GB2312" charset="0"/>
                <a:ea typeface="楷体_GB2312" charset="0"/>
              </a:rPr>
              <a:t>1</a:t>
            </a:r>
            <a:r>
              <a:rPr kumimoji="1" lang="zh-CN" altLang="en-US">
                <a:solidFill>
                  <a:srgbClr val="000066"/>
                </a:solidFill>
                <a:latin typeface="楷体_GB2312" charset="0"/>
                <a:ea typeface="楷体_GB2312" charset="0"/>
              </a:rPr>
              <a:t>行的元素</a:t>
            </a:r>
          </a:p>
        </p:txBody>
      </p:sp>
      <p:grpSp>
        <p:nvGrpSpPr>
          <p:cNvPr id="365584" name="Group 16"/>
          <p:cNvGrpSpPr>
            <a:grpSpLocks/>
          </p:cNvGrpSpPr>
          <p:nvPr/>
        </p:nvGrpSpPr>
        <p:grpSpPr bwMode="auto">
          <a:xfrm>
            <a:off x="6659563" y="1700213"/>
            <a:ext cx="1981200" cy="4572000"/>
            <a:chOff x="4512" y="336"/>
            <a:chExt cx="1248" cy="2880"/>
          </a:xfrm>
        </p:grpSpPr>
        <p:sp>
          <p:nvSpPr>
            <p:cNvPr id="31155" name="Text Box 17"/>
            <p:cNvSpPr txBox="1">
              <a:spLocks noChangeArrowheads="1"/>
            </p:cNvSpPr>
            <p:nvPr/>
          </p:nvSpPr>
          <p:spPr bwMode="auto">
            <a:xfrm>
              <a:off x="5210" y="645"/>
              <a:ext cx="550" cy="1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a[0][0]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a[0][1]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a[0][2]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a[1][0]</a:t>
              </a:r>
            </a:p>
          </p:txBody>
        </p:sp>
        <p:sp>
          <p:nvSpPr>
            <p:cNvPr id="31156" name="Text Box 18"/>
            <p:cNvSpPr txBox="1">
              <a:spLocks noChangeArrowheads="1"/>
            </p:cNvSpPr>
            <p:nvPr/>
          </p:nvSpPr>
          <p:spPr bwMode="auto">
            <a:xfrm>
              <a:off x="5210" y="2127"/>
              <a:ext cx="550" cy="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a[1][1]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a[1][2]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zh-CN" altLang="en-US" sz="1800">
                <a:solidFill>
                  <a:schemeClr val="tx1"/>
                </a:solidFill>
                <a:ea typeface="宋体" charset="0"/>
              </a:endParaRPr>
            </a:p>
          </p:txBody>
        </p:sp>
        <p:grpSp>
          <p:nvGrpSpPr>
            <p:cNvPr id="31157" name="Group 19"/>
            <p:cNvGrpSpPr>
              <a:grpSpLocks/>
            </p:cNvGrpSpPr>
            <p:nvPr/>
          </p:nvGrpSpPr>
          <p:grpSpPr bwMode="auto">
            <a:xfrm>
              <a:off x="4512" y="336"/>
              <a:ext cx="759" cy="2880"/>
              <a:chOff x="4512" y="336"/>
              <a:chExt cx="759" cy="2880"/>
            </a:xfrm>
          </p:grpSpPr>
          <p:grpSp>
            <p:nvGrpSpPr>
              <p:cNvPr id="31158" name="Group 20"/>
              <p:cNvGrpSpPr>
                <a:grpSpLocks/>
              </p:cNvGrpSpPr>
              <p:nvPr/>
            </p:nvGrpSpPr>
            <p:grpSpPr bwMode="auto">
              <a:xfrm>
                <a:off x="4512" y="336"/>
                <a:ext cx="576" cy="1920"/>
                <a:chOff x="4752" y="576"/>
                <a:chExt cx="576" cy="1920"/>
              </a:xfrm>
            </p:grpSpPr>
            <p:sp>
              <p:nvSpPr>
                <p:cNvPr id="365589" name="Rectangle 21"/>
                <p:cNvSpPr>
                  <a:spLocks noChangeArrowheads="1"/>
                </p:cNvSpPr>
                <p:nvPr/>
              </p:nvSpPr>
              <p:spPr bwMode="auto">
                <a:xfrm>
                  <a:off x="4752" y="960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65590" name="Rectangle 22"/>
                <p:cNvSpPr>
                  <a:spLocks noChangeArrowheads="1"/>
                </p:cNvSpPr>
                <p:nvPr/>
              </p:nvSpPr>
              <p:spPr bwMode="auto">
                <a:xfrm>
                  <a:off x="4752" y="1152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65591" name="Rectangle 23"/>
                <p:cNvSpPr>
                  <a:spLocks noChangeArrowheads="1"/>
                </p:cNvSpPr>
                <p:nvPr/>
              </p:nvSpPr>
              <p:spPr bwMode="auto">
                <a:xfrm>
                  <a:off x="4752" y="1344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65592" name="Rectangle 24"/>
                <p:cNvSpPr>
                  <a:spLocks noChangeArrowheads="1"/>
                </p:cNvSpPr>
                <p:nvPr/>
              </p:nvSpPr>
              <p:spPr bwMode="auto">
                <a:xfrm>
                  <a:off x="4752" y="1536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65593" name="Rectangle 25"/>
                <p:cNvSpPr>
                  <a:spLocks noChangeArrowheads="1"/>
                </p:cNvSpPr>
                <p:nvPr/>
              </p:nvSpPr>
              <p:spPr bwMode="auto">
                <a:xfrm>
                  <a:off x="4752" y="1728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65594" name="Rectangle 26"/>
                <p:cNvSpPr>
                  <a:spLocks noChangeArrowheads="1"/>
                </p:cNvSpPr>
                <p:nvPr/>
              </p:nvSpPr>
              <p:spPr bwMode="auto">
                <a:xfrm>
                  <a:off x="4752" y="1920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65595" name="Rectangle 27"/>
                <p:cNvSpPr>
                  <a:spLocks noChangeArrowheads="1"/>
                </p:cNvSpPr>
                <p:nvPr/>
              </p:nvSpPr>
              <p:spPr bwMode="auto">
                <a:xfrm>
                  <a:off x="4752" y="2112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65596" name="Rectangle 28"/>
                <p:cNvSpPr>
                  <a:spLocks noChangeArrowheads="1"/>
                </p:cNvSpPr>
                <p:nvPr/>
              </p:nvSpPr>
              <p:spPr bwMode="auto">
                <a:xfrm>
                  <a:off x="4752" y="2304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65597" name="Rectangle 29"/>
                <p:cNvSpPr>
                  <a:spLocks noChangeArrowheads="1"/>
                </p:cNvSpPr>
                <p:nvPr/>
              </p:nvSpPr>
              <p:spPr bwMode="auto">
                <a:xfrm>
                  <a:off x="4752" y="768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65598" name="Rectangle 30"/>
                <p:cNvSpPr>
                  <a:spLocks noChangeArrowheads="1"/>
                </p:cNvSpPr>
                <p:nvPr/>
              </p:nvSpPr>
              <p:spPr bwMode="auto">
                <a:xfrm>
                  <a:off x="4752" y="576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365599" name="AutoShape 31"/>
              <p:cNvSpPr>
                <a:spLocks/>
              </p:cNvSpPr>
              <p:nvPr/>
            </p:nvSpPr>
            <p:spPr bwMode="auto">
              <a:xfrm>
                <a:off x="5088" y="609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00" name="AutoShape 32"/>
              <p:cNvSpPr>
                <a:spLocks/>
              </p:cNvSpPr>
              <p:nvPr/>
            </p:nvSpPr>
            <p:spPr bwMode="auto">
              <a:xfrm>
                <a:off x="5088" y="993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01" name="AutoShape 33"/>
              <p:cNvSpPr>
                <a:spLocks/>
              </p:cNvSpPr>
              <p:nvPr/>
            </p:nvSpPr>
            <p:spPr bwMode="auto">
              <a:xfrm>
                <a:off x="5088" y="1377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02" name="AutoShape 34"/>
              <p:cNvSpPr>
                <a:spLocks/>
              </p:cNvSpPr>
              <p:nvPr/>
            </p:nvSpPr>
            <p:spPr bwMode="auto">
              <a:xfrm>
                <a:off x="5088" y="1750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03" name="Rectangle 35"/>
              <p:cNvSpPr>
                <a:spLocks noChangeArrowheads="1"/>
              </p:cNvSpPr>
              <p:nvPr/>
            </p:nvSpPr>
            <p:spPr bwMode="auto">
              <a:xfrm>
                <a:off x="4512" y="2640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04" name="Rectangle 36"/>
              <p:cNvSpPr>
                <a:spLocks noChangeArrowheads="1"/>
              </p:cNvSpPr>
              <p:nvPr/>
            </p:nvSpPr>
            <p:spPr bwMode="auto">
              <a:xfrm>
                <a:off x="4512" y="2832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05" name="Rectangle 37"/>
              <p:cNvSpPr>
                <a:spLocks noChangeArrowheads="1"/>
              </p:cNvSpPr>
              <p:nvPr/>
            </p:nvSpPr>
            <p:spPr bwMode="auto">
              <a:xfrm>
                <a:off x="4512" y="3024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06" name="Rectangle 38"/>
              <p:cNvSpPr>
                <a:spLocks noChangeArrowheads="1"/>
              </p:cNvSpPr>
              <p:nvPr/>
            </p:nvSpPr>
            <p:spPr bwMode="auto">
              <a:xfrm>
                <a:off x="4512" y="2448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07" name="Rectangle 39"/>
              <p:cNvSpPr>
                <a:spLocks noChangeArrowheads="1"/>
              </p:cNvSpPr>
              <p:nvPr/>
            </p:nvSpPr>
            <p:spPr bwMode="auto">
              <a:xfrm>
                <a:off x="4512" y="2256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08" name="AutoShape 40"/>
              <p:cNvSpPr>
                <a:spLocks/>
              </p:cNvSpPr>
              <p:nvPr/>
            </p:nvSpPr>
            <p:spPr bwMode="auto">
              <a:xfrm>
                <a:off x="5088" y="2119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09" name="AutoShape 41"/>
              <p:cNvSpPr>
                <a:spLocks/>
              </p:cNvSpPr>
              <p:nvPr/>
            </p:nvSpPr>
            <p:spPr bwMode="auto">
              <a:xfrm>
                <a:off x="5088" y="2503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</p:grpSp>
      </p:grpSp>
      <p:grpSp>
        <p:nvGrpSpPr>
          <p:cNvPr id="365610" name="Group 42"/>
          <p:cNvGrpSpPr>
            <a:grpSpLocks/>
          </p:cNvGrpSpPr>
          <p:nvPr/>
        </p:nvGrpSpPr>
        <p:grpSpPr bwMode="auto">
          <a:xfrm>
            <a:off x="1687513" y="4333875"/>
            <a:ext cx="495300" cy="887413"/>
            <a:chOff x="4368" y="0"/>
            <a:chExt cx="1392" cy="1567"/>
          </a:xfrm>
        </p:grpSpPr>
        <p:grpSp>
          <p:nvGrpSpPr>
            <p:cNvPr id="31121" name="Group 43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612" name="Freeform 44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13" name="Freeform 45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14" name="Rectangle 46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15" name="Freeform 47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16" name="Freeform 48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17" name="Freeform 49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18" name="Freeform 50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19" name="Rectangle 51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20" name="Freeform 52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21" name="Freeform 53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22" name="Freeform 54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23" name="Freeform 55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24" name="Freeform 56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25" name="Freeform 57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26" name="Freeform 58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27" name="Freeform 59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28" name="Freeform 60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29" name="Freeform 61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30" name="Freeform 62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31" name="Freeform 63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32" name="Freeform 64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33" name="Freeform 65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34" name="Freeform 66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35" name="Freeform 67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36" name="Freeform 68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37" name="Freeform 69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38" name="Freeform 70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39" name="Freeform 71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40" name="Freeform 72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41" name="Freeform 73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42" name="Freeform 74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43" name="Freeform 75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122" name="Text Box 76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365645" name="Group 77"/>
          <p:cNvGrpSpPr>
            <a:grpSpLocks/>
          </p:cNvGrpSpPr>
          <p:nvPr/>
        </p:nvGrpSpPr>
        <p:grpSpPr bwMode="auto">
          <a:xfrm>
            <a:off x="2921000" y="4333875"/>
            <a:ext cx="495300" cy="887413"/>
            <a:chOff x="4368" y="0"/>
            <a:chExt cx="1392" cy="1567"/>
          </a:xfrm>
        </p:grpSpPr>
        <p:grpSp>
          <p:nvGrpSpPr>
            <p:cNvPr id="31087" name="Group 78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647" name="Freeform 79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48" name="Freeform 80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49" name="Rectangle 81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50" name="Freeform 82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51" name="Freeform 83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52" name="Freeform 84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53" name="Freeform 85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54" name="Rectangle 86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55" name="Freeform 87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56" name="Freeform 88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57" name="Freeform 89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58" name="Freeform 90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59" name="Freeform 91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60" name="Freeform 92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61" name="Freeform 93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62" name="Freeform 94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63" name="Freeform 95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64" name="Freeform 96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65" name="Freeform 97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66" name="Freeform 98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67" name="Freeform 99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68" name="Freeform 100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69" name="Freeform 101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70" name="Freeform 102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71" name="Freeform 103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72" name="Freeform 104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73" name="Freeform 105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74" name="Freeform 106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75" name="Freeform 107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76" name="Freeform 108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77" name="Freeform 109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78" name="Freeform 110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088" name="Text Box 111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365680" name="Group 112"/>
          <p:cNvGrpSpPr>
            <a:grpSpLocks/>
          </p:cNvGrpSpPr>
          <p:nvPr/>
        </p:nvGrpSpPr>
        <p:grpSpPr bwMode="auto">
          <a:xfrm>
            <a:off x="4289425" y="4333875"/>
            <a:ext cx="495300" cy="887413"/>
            <a:chOff x="4368" y="0"/>
            <a:chExt cx="1392" cy="1567"/>
          </a:xfrm>
        </p:grpSpPr>
        <p:grpSp>
          <p:nvGrpSpPr>
            <p:cNvPr id="31053" name="Group 113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682" name="Freeform 114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83" name="Freeform 115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84" name="Rectangle 116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85" name="Freeform 117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86" name="Freeform 118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87" name="Freeform 119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88" name="Freeform 120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89" name="Rectangle 121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690" name="Freeform 122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91" name="Freeform 123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92" name="Freeform 124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93" name="Freeform 125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94" name="Freeform 126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95" name="Freeform 127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96" name="Freeform 128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97" name="Freeform 129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98" name="Freeform 130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699" name="Freeform 131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00" name="Freeform 132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01" name="Freeform 133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02" name="Freeform 134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03" name="Freeform 135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04" name="Freeform 136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05" name="Freeform 137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06" name="Freeform 138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07" name="Freeform 139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08" name="Freeform 140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09" name="Freeform 141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10" name="Freeform 142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11" name="Freeform 143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12" name="Freeform 144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13" name="Freeform 145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054" name="Text Box 146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365715" name="Group 147"/>
          <p:cNvGrpSpPr>
            <a:grpSpLocks/>
          </p:cNvGrpSpPr>
          <p:nvPr/>
        </p:nvGrpSpPr>
        <p:grpSpPr bwMode="auto">
          <a:xfrm>
            <a:off x="1687513" y="5191125"/>
            <a:ext cx="495300" cy="887413"/>
            <a:chOff x="4368" y="0"/>
            <a:chExt cx="1392" cy="1567"/>
          </a:xfrm>
        </p:grpSpPr>
        <p:grpSp>
          <p:nvGrpSpPr>
            <p:cNvPr id="31019" name="Group 148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717" name="Freeform 149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18" name="Freeform 150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19" name="Rectangle 151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720" name="Freeform 152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21" name="Freeform 153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22" name="Freeform 154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23" name="Freeform 155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24" name="Rectangle 156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725" name="Freeform 157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26" name="Freeform 158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27" name="Freeform 159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28" name="Freeform 160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29" name="Freeform 161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30" name="Freeform 162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31" name="Freeform 163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32" name="Freeform 164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33" name="Freeform 165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34" name="Freeform 166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35" name="Freeform 167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36" name="Freeform 168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37" name="Freeform 169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38" name="Freeform 170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39" name="Freeform 171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40" name="Freeform 172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41" name="Freeform 173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42" name="Freeform 174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43" name="Freeform 175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44" name="Freeform 176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45" name="Freeform 177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46" name="Freeform 178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47" name="Freeform 179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48" name="Freeform 180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020" name="Text Box 181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365750" name="Group 182"/>
          <p:cNvGrpSpPr>
            <a:grpSpLocks/>
          </p:cNvGrpSpPr>
          <p:nvPr/>
        </p:nvGrpSpPr>
        <p:grpSpPr bwMode="auto">
          <a:xfrm>
            <a:off x="2921000" y="5191125"/>
            <a:ext cx="495300" cy="887413"/>
            <a:chOff x="4368" y="0"/>
            <a:chExt cx="1392" cy="1567"/>
          </a:xfrm>
        </p:grpSpPr>
        <p:grpSp>
          <p:nvGrpSpPr>
            <p:cNvPr id="30985" name="Group 183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752" name="Freeform 184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53" name="Freeform 185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54" name="Rectangle 186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755" name="Freeform 187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56" name="Freeform 188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57" name="Freeform 189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58" name="Freeform 190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59" name="Rectangle 191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760" name="Freeform 192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61" name="Freeform 193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62" name="Freeform 194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63" name="Freeform 195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64" name="Freeform 196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65" name="Freeform 197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66" name="Freeform 198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67" name="Freeform 199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68" name="Freeform 200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69" name="Freeform 201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70" name="Freeform 202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71" name="Freeform 203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72" name="Freeform 204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73" name="Freeform 205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74" name="Freeform 206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75" name="Freeform 207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76" name="Freeform 208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77" name="Freeform 209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78" name="Freeform 210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79" name="Freeform 211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80" name="Freeform 212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81" name="Freeform 213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82" name="Freeform 214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83" name="Freeform 215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986" name="Text Box 216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365785" name="Group 217"/>
          <p:cNvGrpSpPr>
            <a:grpSpLocks/>
          </p:cNvGrpSpPr>
          <p:nvPr/>
        </p:nvGrpSpPr>
        <p:grpSpPr bwMode="auto">
          <a:xfrm>
            <a:off x="4289425" y="5191125"/>
            <a:ext cx="495300" cy="887413"/>
            <a:chOff x="4368" y="0"/>
            <a:chExt cx="1392" cy="1567"/>
          </a:xfrm>
        </p:grpSpPr>
        <p:grpSp>
          <p:nvGrpSpPr>
            <p:cNvPr id="30951" name="Group 218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787" name="Freeform 219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88" name="Freeform 220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89" name="Rectangle 221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790" name="Freeform 222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91" name="Freeform 223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92" name="Freeform 224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93" name="Freeform 225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94" name="Rectangle 226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795" name="Freeform 227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96" name="Freeform 228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97" name="Freeform 229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98" name="Freeform 230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799" name="Freeform 231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00" name="Freeform 232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01" name="Freeform 233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02" name="Freeform 234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03" name="Freeform 235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04" name="Freeform 236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05" name="Freeform 237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06" name="Freeform 238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07" name="Freeform 239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08" name="Freeform 240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09" name="Freeform 241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10" name="Freeform 242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11" name="Freeform 243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12" name="Freeform 244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13" name="Freeform 245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14" name="Freeform 246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15" name="Freeform 247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16" name="Freeform 248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17" name="Freeform 249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18" name="Freeform 250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952" name="Text Box 251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365820" name="Group 252"/>
          <p:cNvGrpSpPr>
            <a:grpSpLocks/>
          </p:cNvGrpSpPr>
          <p:nvPr/>
        </p:nvGrpSpPr>
        <p:grpSpPr bwMode="auto">
          <a:xfrm>
            <a:off x="6840538" y="2043113"/>
            <a:ext cx="495300" cy="887412"/>
            <a:chOff x="4368" y="0"/>
            <a:chExt cx="1392" cy="1567"/>
          </a:xfrm>
        </p:grpSpPr>
        <p:grpSp>
          <p:nvGrpSpPr>
            <p:cNvPr id="30917" name="Group 253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822" name="Freeform 254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23" name="Freeform 255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24" name="Rectangle 256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825" name="Freeform 257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26" name="Freeform 258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27" name="Freeform 259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28" name="Freeform 260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29" name="Rectangle 261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830" name="Freeform 262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31" name="Freeform 263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32" name="Freeform 264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33" name="Freeform 265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34" name="Freeform 266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35" name="Freeform 267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36" name="Freeform 268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37" name="Freeform 269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38" name="Freeform 270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39" name="Freeform 271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40" name="Freeform 272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41" name="Freeform 273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42" name="Freeform 274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43" name="Freeform 275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44" name="Freeform 276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45" name="Freeform 277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46" name="Freeform 278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47" name="Freeform 279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48" name="Freeform 280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49" name="Freeform 281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50" name="Freeform 282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51" name="Freeform 283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52" name="Freeform 284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53" name="Freeform 285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918" name="Text Box 286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365855" name="Group 287"/>
          <p:cNvGrpSpPr>
            <a:grpSpLocks/>
          </p:cNvGrpSpPr>
          <p:nvPr/>
        </p:nvGrpSpPr>
        <p:grpSpPr bwMode="auto">
          <a:xfrm>
            <a:off x="6840538" y="2647950"/>
            <a:ext cx="495300" cy="887413"/>
            <a:chOff x="4368" y="0"/>
            <a:chExt cx="1392" cy="1567"/>
          </a:xfrm>
        </p:grpSpPr>
        <p:grpSp>
          <p:nvGrpSpPr>
            <p:cNvPr id="30883" name="Group 288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857" name="Freeform 289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58" name="Freeform 290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59" name="Rectangle 291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860" name="Freeform 292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61" name="Freeform 293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62" name="Freeform 294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63" name="Freeform 295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64" name="Rectangle 296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865" name="Freeform 297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66" name="Freeform 298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67" name="Freeform 299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68" name="Freeform 300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69" name="Freeform 301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70" name="Freeform 302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71" name="Freeform 303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72" name="Freeform 304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73" name="Freeform 305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74" name="Freeform 306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75" name="Freeform 307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76" name="Freeform 308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77" name="Freeform 309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78" name="Freeform 310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79" name="Freeform 311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80" name="Freeform 312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81" name="Freeform 313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82" name="Freeform 314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83" name="Freeform 315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84" name="Freeform 316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85" name="Freeform 317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86" name="Freeform 318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87" name="Freeform 319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88" name="Freeform 320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884" name="Text Box 321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365890" name="Group 322"/>
          <p:cNvGrpSpPr>
            <a:grpSpLocks/>
          </p:cNvGrpSpPr>
          <p:nvPr/>
        </p:nvGrpSpPr>
        <p:grpSpPr bwMode="auto">
          <a:xfrm>
            <a:off x="6840538" y="3238500"/>
            <a:ext cx="495300" cy="887413"/>
            <a:chOff x="4368" y="0"/>
            <a:chExt cx="1392" cy="1567"/>
          </a:xfrm>
        </p:grpSpPr>
        <p:grpSp>
          <p:nvGrpSpPr>
            <p:cNvPr id="30849" name="Group 323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892" name="Freeform 324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93" name="Freeform 325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94" name="Rectangle 326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895" name="Freeform 327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96" name="Freeform 328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97" name="Freeform 329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98" name="Freeform 330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899" name="Rectangle 331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900" name="Freeform 332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01" name="Freeform 333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02" name="Freeform 334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03" name="Freeform 335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04" name="Freeform 336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05" name="Freeform 337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06" name="Freeform 338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07" name="Freeform 339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08" name="Freeform 340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09" name="Freeform 341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10" name="Freeform 342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11" name="Freeform 343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12" name="Freeform 344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13" name="Freeform 345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14" name="Freeform 346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15" name="Freeform 347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16" name="Freeform 348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17" name="Freeform 349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18" name="Freeform 350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19" name="Freeform 351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20" name="Freeform 352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21" name="Freeform 353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22" name="Freeform 354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23" name="Freeform 355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850" name="Text Box 356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365925" name="Group 357"/>
          <p:cNvGrpSpPr>
            <a:grpSpLocks/>
          </p:cNvGrpSpPr>
          <p:nvPr/>
        </p:nvGrpSpPr>
        <p:grpSpPr bwMode="auto">
          <a:xfrm>
            <a:off x="6840538" y="3871913"/>
            <a:ext cx="495300" cy="887412"/>
            <a:chOff x="4368" y="0"/>
            <a:chExt cx="1392" cy="1567"/>
          </a:xfrm>
        </p:grpSpPr>
        <p:grpSp>
          <p:nvGrpSpPr>
            <p:cNvPr id="30815" name="Group 358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927" name="Freeform 359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28" name="Freeform 360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29" name="Rectangle 361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930" name="Freeform 362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31" name="Freeform 363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32" name="Freeform 364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33" name="Freeform 365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34" name="Rectangle 366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935" name="Freeform 367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36" name="Freeform 368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37" name="Freeform 369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38" name="Freeform 370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39" name="Freeform 371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40" name="Freeform 372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41" name="Freeform 373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42" name="Freeform 374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43" name="Freeform 375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44" name="Freeform 376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45" name="Freeform 377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46" name="Freeform 378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47" name="Freeform 379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48" name="Freeform 380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49" name="Freeform 381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50" name="Freeform 382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51" name="Freeform 383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52" name="Freeform 384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53" name="Freeform 385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54" name="Freeform 386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55" name="Freeform 387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56" name="Freeform 388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57" name="Freeform 389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58" name="Freeform 390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816" name="Text Box 391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365960" name="Group 392"/>
          <p:cNvGrpSpPr>
            <a:grpSpLocks/>
          </p:cNvGrpSpPr>
          <p:nvPr/>
        </p:nvGrpSpPr>
        <p:grpSpPr bwMode="auto">
          <a:xfrm>
            <a:off x="6840538" y="4462463"/>
            <a:ext cx="495300" cy="887412"/>
            <a:chOff x="4368" y="0"/>
            <a:chExt cx="1392" cy="1567"/>
          </a:xfrm>
        </p:grpSpPr>
        <p:grpSp>
          <p:nvGrpSpPr>
            <p:cNvPr id="30781" name="Group 393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962" name="Freeform 394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63" name="Freeform 395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64" name="Rectangle 396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965" name="Freeform 397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66" name="Freeform 398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67" name="Freeform 399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68" name="Freeform 400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69" name="Rectangle 401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5970" name="Freeform 402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71" name="Freeform 403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72" name="Freeform 404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73" name="Freeform 405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74" name="Freeform 406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75" name="Freeform 407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76" name="Freeform 408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77" name="Freeform 409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78" name="Freeform 410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79" name="Freeform 411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80" name="Freeform 412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81" name="Freeform 413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82" name="Freeform 414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83" name="Freeform 415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84" name="Freeform 416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85" name="Freeform 417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86" name="Freeform 418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87" name="Freeform 419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88" name="Freeform 420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89" name="Freeform 421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90" name="Freeform 422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91" name="Freeform 423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92" name="Freeform 424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93" name="Freeform 425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782" name="Text Box 426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365995" name="Group 427"/>
          <p:cNvGrpSpPr>
            <a:grpSpLocks/>
          </p:cNvGrpSpPr>
          <p:nvPr/>
        </p:nvGrpSpPr>
        <p:grpSpPr bwMode="auto">
          <a:xfrm>
            <a:off x="6840538" y="5067300"/>
            <a:ext cx="495300" cy="887413"/>
            <a:chOff x="4368" y="0"/>
            <a:chExt cx="1392" cy="1567"/>
          </a:xfrm>
        </p:grpSpPr>
        <p:grpSp>
          <p:nvGrpSpPr>
            <p:cNvPr id="30747" name="Group 428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65997" name="Freeform 429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98" name="Freeform 430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5999" name="Rectangle 431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6000" name="Freeform 432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01" name="Freeform 433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02" name="Freeform 434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03" name="Freeform 435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04" name="Rectangle 436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66005" name="Freeform 437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06" name="Freeform 438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07" name="Freeform 439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08" name="Freeform 440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09" name="Freeform 441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10" name="Freeform 442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11" name="Freeform 443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12" name="Freeform 444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13" name="Freeform 445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14" name="Freeform 446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15" name="Freeform 447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16" name="Freeform 448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17" name="Freeform 449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18" name="Freeform 450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19" name="Freeform 451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20" name="Freeform 452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21" name="Freeform 453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22" name="Freeform 454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23" name="Freeform 455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24" name="Freeform 456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25" name="Freeform 457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26" name="Freeform 458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27" name="Freeform 459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6028" name="Freeform 460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748" name="Text Box 461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sp>
        <p:nvSpPr>
          <p:cNvPr id="366030" name="Text Box 462"/>
          <p:cNvSpPr txBox="1">
            <a:spLocks noChangeArrowheads="1"/>
          </p:cNvSpPr>
          <p:nvPr/>
        </p:nvSpPr>
        <p:spPr bwMode="auto">
          <a:xfrm>
            <a:off x="2195513" y="5808663"/>
            <a:ext cx="6624637" cy="860425"/>
          </a:xfrm>
          <a:prstGeom prst="rect">
            <a:avLst/>
          </a:prstGeom>
          <a:solidFill>
            <a:srgbClr val="FFFF99"/>
          </a:solidFill>
          <a:ln w="38100">
            <a:solidFill>
              <a:srgbClr val="000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zh-CN" altLang="en-US" sz="2400">
                <a:solidFill>
                  <a:srgbClr val="880000"/>
                </a:solidFill>
                <a:latin typeface="楷体_GB2312" charset="0"/>
                <a:ea typeface="楷体_GB2312" charset="0"/>
              </a:rPr>
              <a:t>所以需要知道数组的每一行 有多少列，这样从起始地址开始，才能正确的读出数组的元素</a:t>
            </a:r>
          </a:p>
        </p:txBody>
      </p:sp>
      <p:sp>
        <p:nvSpPr>
          <p:cNvPr id="366031" name="Rectangle 463"/>
          <p:cNvSpPr>
            <a:spLocks noChangeArrowheads="1"/>
          </p:cNvSpPr>
          <p:nvPr/>
        </p:nvSpPr>
        <p:spPr bwMode="auto">
          <a:xfrm>
            <a:off x="2268538" y="1268413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kumimoji="1" lang="zh-CN" altLang="en-US">
                <a:solidFill>
                  <a:schemeClr val="accent2"/>
                </a:solidFill>
                <a:ea typeface="宋体" charset="0"/>
              </a:rPr>
              <a:t>按行存放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AD552-59B9-5F40-9932-A1F559B0038D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6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6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6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6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5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5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65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656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656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5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5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656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656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5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5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3656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3656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5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3657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3657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5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5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657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657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5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5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3657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3657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65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65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6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6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7" grpId="0" autoUpdateAnimBg="0"/>
      <p:bldP spid="365578" grpId="0" autoUpdateAnimBg="0"/>
      <p:bldP spid="365579" grpId="0" autoUpdateAnimBg="0"/>
      <p:bldP spid="365580" grpId="0" autoUpdateAnimBg="0"/>
      <p:bldP spid="365581" grpId="0" autoUpdateAnimBg="0"/>
      <p:bldP spid="365582" grpId="0" autoUpdateAnimBg="0"/>
      <p:bldP spid="365583" grpId="0" autoUpdateAnimBg="0"/>
      <p:bldP spid="3660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5" name="Rectangle 7"/>
          <p:cNvSpPr>
            <a:spLocks noChangeArrowheads="1"/>
          </p:cNvSpPr>
          <p:nvPr/>
        </p:nvSpPr>
        <p:spPr bwMode="auto">
          <a:xfrm>
            <a:off x="284543" y="2924944"/>
            <a:ext cx="8678863" cy="43973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>
              <a:lnSpc>
                <a:spcPct val="9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二维数组占用字节数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=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第一维长度</a:t>
            </a:r>
            <a:r>
              <a:rPr lang="zh-CN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×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第二维长度</a:t>
            </a:r>
            <a:r>
              <a:rPr lang="zh-CN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×</a:t>
            </a:r>
            <a:r>
              <a:rPr lang="zh-CN" altLang="zh-CN" sz="2400"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</a:rPr>
              <a:t> 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sizeof(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基类型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)</a:t>
            </a:r>
          </a:p>
        </p:txBody>
      </p:sp>
      <p:sp>
        <p:nvSpPr>
          <p:cNvPr id="370696" name="Text Box 8"/>
          <p:cNvSpPr txBox="1">
            <a:spLocks noChangeArrowheads="1"/>
          </p:cNvSpPr>
          <p:nvPr/>
        </p:nvSpPr>
        <p:spPr bwMode="auto">
          <a:xfrm>
            <a:off x="502031" y="2132782"/>
            <a:ext cx="5759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二维数组所占的存储空间的计算：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A97AC-577E-E74F-A174-02C7C7913F68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12213" cy="661988"/>
          </a:xfrm>
          <a:noFill/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/>
          <a:p>
            <a:r>
              <a:rPr lang="zh-CN" altLang="en-US"/>
              <a:t>二维数组的输入和输出</a:t>
            </a:r>
          </a:p>
        </p:txBody>
      </p:sp>
      <p:sp>
        <p:nvSpPr>
          <p:cNvPr id="315395" name="Text Box 3"/>
          <p:cNvSpPr txBox="1">
            <a:spLocks noChangeArrowheads="1"/>
          </p:cNvSpPr>
          <p:nvPr/>
        </p:nvSpPr>
        <p:spPr bwMode="auto">
          <a:xfrm>
            <a:off x="685800" y="914400"/>
            <a:ext cx="77724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0"/>
              </a:spcBef>
            </a:pPr>
            <a:r>
              <a:rPr kumimoji="1" lang="zh-CN" altLang="en-US">
                <a:solidFill>
                  <a:srgbClr val="0066FF"/>
                </a:solidFill>
                <a:ea typeface="宋体" charset="0"/>
              </a:rPr>
              <a:t>数组的输入和输出只能逐个对数组元素进行操作（字符数组例外）</a:t>
            </a:r>
          </a:p>
        </p:txBody>
      </p:sp>
      <p:sp>
        <p:nvSpPr>
          <p:cNvPr id="315396" name="Text Box 4"/>
          <p:cNvSpPr txBox="1">
            <a:spLocks noChangeArrowheads="1"/>
          </p:cNvSpPr>
          <p:nvPr/>
        </p:nvSpPr>
        <p:spPr bwMode="auto">
          <a:xfrm>
            <a:off x="3203575" y="2046288"/>
            <a:ext cx="3587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>
                <a:solidFill>
                  <a:schemeClr val="tx1"/>
                </a:solidFill>
                <a:latin typeface="Courier New" charset="0"/>
                <a:ea typeface="宋体" charset="0"/>
              </a:rPr>
              <a:t>int a[2][3],i,j;</a:t>
            </a:r>
          </a:p>
        </p:txBody>
      </p:sp>
      <p:grpSp>
        <p:nvGrpSpPr>
          <p:cNvPr id="315397" name="Group 5"/>
          <p:cNvGrpSpPr>
            <a:grpSpLocks/>
          </p:cNvGrpSpPr>
          <p:nvPr/>
        </p:nvGrpSpPr>
        <p:grpSpPr bwMode="auto">
          <a:xfrm>
            <a:off x="107950" y="2862263"/>
            <a:ext cx="4356100" cy="3433762"/>
            <a:chOff x="240" y="1599"/>
            <a:chExt cx="2744" cy="2163"/>
          </a:xfrm>
        </p:grpSpPr>
        <p:sp>
          <p:nvSpPr>
            <p:cNvPr id="315398" name="Text Box 6"/>
            <p:cNvSpPr txBox="1">
              <a:spLocks noChangeArrowheads="1"/>
            </p:cNvSpPr>
            <p:nvPr/>
          </p:nvSpPr>
          <p:spPr bwMode="auto">
            <a:xfrm>
              <a:off x="252" y="1599"/>
              <a:ext cx="1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zh-CN" altLang="en-US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输入方法：</a:t>
              </a:r>
            </a:p>
          </p:txBody>
        </p:sp>
        <p:grpSp>
          <p:nvGrpSpPr>
            <p:cNvPr id="32784" name="Group 7"/>
            <p:cNvGrpSpPr>
              <a:grpSpLocks/>
            </p:cNvGrpSpPr>
            <p:nvPr/>
          </p:nvGrpSpPr>
          <p:grpSpPr bwMode="auto">
            <a:xfrm>
              <a:off x="240" y="1971"/>
              <a:ext cx="2744" cy="1791"/>
              <a:chOff x="240" y="1971"/>
              <a:chExt cx="2744" cy="1791"/>
            </a:xfrm>
          </p:grpSpPr>
          <p:sp>
            <p:nvSpPr>
              <p:cNvPr id="32785" name="Text Box 8"/>
              <p:cNvSpPr txBox="1">
                <a:spLocks noChangeArrowheads="1"/>
              </p:cNvSpPr>
              <p:nvPr/>
            </p:nvSpPr>
            <p:spPr bwMode="auto">
              <a:xfrm>
                <a:off x="804" y="3435"/>
                <a:ext cx="1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1pPr>
                <a:lvl2pPr marL="742950" indent="-28575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2pPr>
                <a:lvl3pPr marL="11430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3pPr>
                <a:lvl4pPr marL="16002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4pPr>
                <a:lvl5pPr marL="20574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endParaRPr kumimoji="1" lang="zh-CN" altLang="en-US" b="0">
                  <a:solidFill>
                    <a:schemeClr val="tx1"/>
                  </a:solidFill>
                  <a:ea typeface="宋体" charset="0"/>
                </a:endParaRPr>
              </a:p>
            </p:txBody>
          </p:sp>
          <p:sp>
            <p:nvSpPr>
              <p:cNvPr id="32786" name="Text Box 9"/>
              <p:cNvSpPr txBox="1">
                <a:spLocks noChangeArrowheads="1"/>
              </p:cNvSpPr>
              <p:nvPr/>
            </p:nvSpPr>
            <p:spPr bwMode="auto">
              <a:xfrm>
                <a:off x="240" y="1971"/>
                <a:ext cx="208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1pPr>
                <a:lvl2pPr marL="742950" indent="-28575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2pPr>
                <a:lvl3pPr marL="11430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3pPr>
                <a:lvl4pPr marL="16002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4pPr>
                <a:lvl5pPr marL="20574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kumimoji="1" lang="zh-CN" altLang="en-US" sz="2400">
                    <a:solidFill>
                      <a:srgbClr val="0066FF"/>
                    </a:solidFill>
                    <a:latin typeface="Courier New" charset="0"/>
                    <a:ea typeface="宋体" charset="0"/>
                  </a:rPr>
                  <a:t>输入第</a:t>
                </a:r>
                <a:r>
                  <a:rPr kumimoji="1" lang="en-US" altLang="zh-CN" sz="2400">
                    <a:solidFill>
                      <a:srgbClr val="0066FF"/>
                    </a:solidFill>
                    <a:latin typeface="Courier New" charset="0"/>
                    <a:ea typeface="宋体" charset="0"/>
                  </a:rPr>
                  <a:t>i</a:t>
                </a:r>
                <a:r>
                  <a:rPr kumimoji="1" lang="zh-CN" altLang="en-US" sz="2400">
                    <a:solidFill>
                      <a:srgbClr val="0066FF"/>
                    </a:solidFill>
                    <a:latin typeface="Courier New" charset="0"/>
                    <a:ea typeface="宋体" charset="0"/>
                  </a:rPr>
                  <a:t>行第</a:t>
                </a:r>
                <a:r>
                  <a:rPr kumimoji="1" lang="en-US" altLang="zh-CN" sz="2400">
                    <a:solidFill>
                      <a:srgbClr val="0066FF"/>
                    </a:solidFill>
                    <a:latin typeface="Courier New" charset="0"/>
                    <a:ea typeface="宋体" charset="0"/>
                  </a:rPr>
                  <a:t>j</a:t>
                </a:r>
                <a:r>
                  <a:rPr kumimoji="1" lang="zh-CN" altLang="en-US" sz="2400">
                    <a:solidFill>
                      <a:srgbClr val="0066FF"/>
                    </a:solidFill>
                    <a:latin typeface="Courier New" charset="0"/>
                    <a:ea typeface="宋体" charset="0"/>
                  </a:rPr>
                  <a:t>列元素：</a:t>
                </a:r>
                <a:endParaRPr kumimoji="1" lang="zh-CN" altLang="en-US" sz="2400" b="0">
                  <a:solidFill>
                    <a:srgbClr val="0066FF"/>
                  </a:solidFill>
                  <a:latin typeface="Courier New" charset="0"/>
                  <a:ea typeface="宋体" charset="0"/>
                </a:endParaRPr>
              </a:p>
            </p:txBody>
          </p:sp>
          <p:sp>
            <p:nvSpPr>
              <p:cNvPr id="32787" name="Text Box 10"/>
              <p:cNvSpPr txBox="1">
                <a:spLocks noChangeArrowheads="1"/>
              </p:cNvSpPr>
              <p:nvPr/>
            </p:nvSpPr>
            <p:spPr bwMode="auto">
              <a:xfrm>
                <a:off x="264" y="2235"/>
                <a:ext cx="253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1pPr>
                <a:lvl2pPr marL="742950" indent="-28575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2pPr>
                <a:lvl3pPr marL="11430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3pPr>
                <a:lvl4pPr marL="16002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4pPr>
                <a:lvl5pPr marL="20574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kumimoji="1" lang="en-US" altLang="zh-CN" sz="2400">
                    <a:solidFill>
                      <a:schemeClr val="tx1"/>
                    </a:solidFill>
                    <a:latin typeface="Courier New" charset="0"/>
                    <a:ea typeface="宋体" charset="0"/>
                  </a:rPr>
                  <a:t>scanf(“%d”,&amp;a[i][j]);</a:t>
                </a:r>
                <a:endParaRPr kumimoji="1" lang="en-US" altLang="zh-CN" sz="2400">
                  <a:solidFill>
                    <a:srgbClr val="FF9900"/>
                  </a:solidFill>
                  <a:latin typeface="Courier New" charset="0"/>
                  <a:ea typeface="宋体" charset="0"/>
                </a:endParaRPr>
              </a:p>
            </p:txBody>
          </p:sp>
          <p:sp>
            <p:nvSpPr>
              <p:cNvPr id="32788" name="Text Box 11"/>
              <p:cNvSpPr txBox="1">
                <a:spLocks noChangeArrowheads="1"/>
              </p:cNvSpPr>
              <p:nvPr/>
            </p:nvSpPr>
            <p:spPr bwMode="auto">
              <a:xfrm>
                <a:off x="240" y="2568"/>
                <a:ext cx="185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1pPr>
                <a:lvl2pPr marL="742950" indent="-28575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2pPr>
                <a:lvl3pPr marL="11430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3pPr>
                <a:lvl4pPr marL="16002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4pPr>
                <a:lvl5pPr marL="2057400" indent="-228600"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 b="1">
                    <a:solidFill>
                      <a:srgbClr val="FF0000"/>
                    </a:solidFill>
                    <a:latin typeface="Times New Roman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kumimoji="1" lang="zh-CN" altLang="en-US" sz="2400">
                    <a:solidFill>
                      <a:srgbClr val="0066FF"/>
                    </a:solidFill>
                    <a:latin typeface="Courier New" charset="0"/>
                    <a:ea typeface="宋体" charset="0"/>
                  </a:rPr>
                  <a:t>输入整个数组元素：</a:t>
                </a:r>
                <a:endParaRPr kumimoji="1" lang="zh-CN" altLang="en-US" sz="2400" b="0">
                  <a:solidFill>
                    <a:srgbClr val="0066FF"/>
                  </a:solidFill>
                  <a:latin typeface="Courier New" charset="0"/>
                  <a:ea typeface="宋体" charset="0"/>
                </a:endParaRPr>
              </a:p>
            </p:txBody>
          </p:sp>
          <p:sp>
            <p:nvSpPr>
              <p:cNvPr id="315404" name="Text Box 12"/>
              <p:cNvSpPr txBox="1">
                <a:spLocks noChangeArrowheads="1"/>
              </p:cNvSpPr>
              <p:nvPr/>
            </p:nvSpPr>
            <p:spPr bwMode="auto">
              <a:xfrm>
                <a:off x="276" y="2891"/>
                <a:ext cx="2708" cy="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Courier New" pitchFamily="49" charset="0"/>
                    <a:ea typeface="宋体" pitchFamily="2" charset="-122"/>
                  </a:rPr>
                  <a:t>for (i=0;i&lt;2;i++)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Courier New" pitchFamily="49" charset="0"/>
                    <a:ea typeface="宋体" pitchFamily="2" charset="-122"/>
                  </a:rPr>
                  <a:t>   for(j=0;j&lt;3;j++)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kumimoji="1" lang="en-US" altLang="zh-CN" sz="2000">
                    <a:solidFill>
                      <a:schemeClr val="tx1"/>
                    </a:solidFill>
                    <a:latin typeface="Courier New" pitchFamily="49" charset="0"/>
                    <a:ea typeface="宋体" pitchFamily="2" charset="-122"/>
                  </a:rPr>
                  <a:t>      scanf(“%d”,&amp;a[i][j]);</a:t>
                </a:r>
                <a:endParaRPr kumimoji="1" lang="en-US" altLang="zh-CN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urier New" pitchFamily="49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315405" name="Group 13"/>
          <p:cNvGrpSpPr>
            <a:grpSpLocks/>
          </p:cNvGrpSpPr>
          <p:nvPr/>
        </p:nvGrpSpPr>
        <p:grpSpPr bwMode="auto">
          <a:xfrm>
            <a:off x="4572000" y="2811463"/>
            <a:ext cx="4510088" cy="3289300"/>
            <a:chOff x="3351" y="1647"/>
            <a:chExt cx="2841" cy="2072"/>
          </a:xfrm>
        </p:grpSpPr>
        <p:sp>
          <p:nvSpPr>
            <p:cNvPr id="315406" name="Text Box 14"/>
            <p:cNvSpPr txBox="1">
              <a:spLocks noChangeArrowheads="1"/>
            </p:cNvSpPr>
            <p:nvPr/>
          </p:nvSpPr>
          <p:spPr bwMode="auto">
            <a:xfrm>
              <a:off x="3378" y="1647"/>
              <a:ext cx="1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zh-CN" altLang="en-US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输出方法：</a:t>
              </a:r>
            </a:p>
          </p:txBody>
        </p:sp>
        <p:sp>
          <p:nvSpPr>
            <p:cNvPr id="32778" name="Text Box 15"/>
            <p:cNvSpPr txBox="1">
              <a:spLocks noChangeArrowheads="1"/>
            </p:cNvSpPr>
            <p:nvPr/>
          </p:nvSpPr>
          <p:spPr bwMode="auto">
            <a:xfrm>
              <a:off x="3351" y="3019"/>
              <a:ext cx="1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  <p:sp>
          <p:nvSpPr>
            <p:cNvPr id="32779" name="Text Box 16"/>
            <p:cNvSpPr txBox="1">
              <a:spLocks noChangeArrowheads="1"/>
            </p:cNvSpPr>
            <p:nvPr/>
          </p:nvSpPr>
          <p:spPr bwMode="auto">
            <a:xfrm>
              <a:off x="3366" y="2007"/>
              <a:ext cx="20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zh-CN" altLang="en-US" sz="2400">
                  <a:solidFill>
                    <a:srgbClr val="0066FF"/>
                  </a:solidFill>
                  <a:latin typeface="Courier New" charset="0"/>
                  <a:ea typeface="宋体" charset="0"/>
                </a:rPr>
                <a:t>输出第</a:t>
              </a:r>
              <a:r>
                <a:rPr kumimoji="1" lang="en-US" altLang="zh-CN" sz="2400">
                  <a:solidFill>
                    <a:srgbClr val="0066FF"/>
                  </a:solidFill>
                  <a:latin typeface="Courier New" charset="0"/>
                  <a:ea typeface="宋体" charset="0"/>
                </a:rPr>
                <a:t>i</a:t>
              </a:r>
              <a:r>
                <a:rPr kumimoji="1" lang="zh-CN" altLang="zh-CN" sz="2400">
                  <a:solidFill>
                    <a:srgbClr val="0066FF"/>
                  </a:solidFill>
                  <a:latin typeface="Courier New" charset="0"/>
                  <a:ea typeface="宋体" charset="0"/>
                </a:rPr>
                <a:t>行第</a:t>
              </a:r>
              <a:r>
                <a:rPr kumimoji="1" lang="en-US" altLang="zh-CN" sz="2400">
                  <a:solidFill>
                    <a:srgbClr val="0066FF"/>
                  </a:solidFill>
                  <a:latin typeface="Courier New" charset="0"/>
                  <a:ea typeface="宋体" charset="0"/>
                </a:rPr>
                <a:t>j</a:t>
              </a:r>
              <a:r>
                <a:rPr kumimoji="1" lang="zh-CN" altLang="zh-CN" sz="2400">
                  <a:solidFill>
                    <a:srgbClr val="0066FF"/>
                  </a:solidFill>
                  <a:latin typeface="Courier New" charset="0"/>
                  <a:ea typeface="宋体" charset="0"/>
                </a:rPr>
                <a:t>列</a:t>
              </a:r>
              <a:r>
                <a:rPr kumimoji="1" lang="zh-CN" altLang="en-US" sz="2400">
                  <a:solidFill>
                    <a:srgbClr val="0066FF"/>
                  </a:solidFill>
                  <a:latin typeface="Courier New" charset="0"/>
                  <a:ea typeface="宋体" charset="0"/>
                </a:rPr>
                <a:t>元素：</a:t>
              </a:r>
            </a:p>
          </p:txBody>
        </p:sp>
        <p:sp>
          <p:nvSpPr>
            <p:cNvPr id="32780" name="Text Box 17"/>
            <p:cNvSpPr txBox="1">
              <a:spLocks noChangeArrowheads="1"/>
            </p:cNvSpPr>
            <p:nvPr/>
          </p:nvSpPr>
          <p:spPr bwMode="auto">
            <a:xfrm>
              <a:off x="3387" y="2309"/>
              <a:ext cx="25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en-US" altLang="zh-CN" sz="2400">
                  <a:solidFill>
                    <a:schemeClr val="tx1"/>
                  </a:solidFill>
                  <a:latin typeface="Courier New" charset="0"/>
                  <a:ea typeface="宋体" charset="0"/>
                </a:rPr>
                <a:t>printf(“%d”,a[i][j]);</a:t>
              </a:r>
            </a:p>
          </p:txBody>
        </p:sp>
        <p:sp>
          <p:nvSpPr>
            <p:cNvPr id="32781" name="Text Box 18"/>
            <p:cNvSpPr txBox="1">
              <a:spLocks noChangeArrowheads="1"/>
            </p:cNvSpPr>
            <p:nvPr/>
          </p:nvSpPr>
          <p:spPr bwMode="auto">
            <a:xfrm>
              <a:off x="3354" y="2642"/>
              <a:ext cx="18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zh-CN" altLang="en-US" sz="2400">
                  <a:solidFill>
                    <a:srgbClr val="0066FF"/>
                  </a:solidFill>
                  <a:ea typeface="宋体" charset="0"/>
                </a:rPr>
                <a:t>输出整个数组元素：</a:t>
              </a:r>
            </a:p>
          </p:txBody>
        </p:sp>
        <p:sp>
          <p:nvSpPr>
            <p:cNvPr id="315411" name="Text Box 19"/>
            <p:cNvSpPr txBox="1">
              <a:spLocks noChangeArrowheads="1"/>
            </p:cNvSpPr>
            <p:nvPr/>
          </p:nvSpPr>
          <p:spPr bwMode="auto">
            <a:xfrm>
              <a:off x="3388" y="2971"/>
              <a:ext cx="2804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kumimoji="1" lang="en-US" altLang="zh-CN" sz="20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for (i=0;i&lt;2;i++)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kumimoji="1" lang="en-US" altLang="zh-CN" sz="20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   for(j=0;j&lt;3;j++)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kumimoji="1" lang="en-US" altLang="zh-CN" sz="20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       printf(“%d”,a[i][j]);</a:t>
              </a:r>
              <a:endParaRPr kumimoji="1" lang="en-US" altLang="zh-CN" sz="2000">
                <a:solidFill>
                  <a:srgbClr val="CC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endParaRPr>
            </a:p>
          </p:txBody>
        </p:sp>
      </p:grpSp>
      <p:sp>
        <p:nvSpPr>
          <p:cNvPr id="315412" name="Line 20"/>
          <p:cNvSpPr>
            <a:spLocks noChangeShapeType="1"/>
          </p:cNvSpPr>
          <p:nvPr/>
        </p:nvSpPr>
        <p:spPr bwMode="auto">
          <a:xfrm>
            <a:off x="4495800" y="2590800"/>
            <a:ext cx="0" cy="4267200"/>
          </a:xfrm>
          <a:prstGeom prst="line">
            <a:avLst/>
          </a:prstGeom>
          <a:noFill/>
          <a:ln w="57150">
            <a:solidFill>
              <a:srgbClr val="99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15413" name="Line 21"/>
          <p:cNvSpPr>
            <a:spLocks noChangeShapeType="1"/>
          </p:cNvSpPr>
          <p:nvPr/>
        </p:nvSpPr>
        <p:spPr bwMode="auto">
          <a:xfrm>
            <a:off x="0" y="2590800"/>
            <a:ext cx="9144000" cy="0"/>
          </a:xfrm>
          <a:prstGeom prst="line">
            <a:avLst/>
          </a:prstGeom>
          <a:noFill/>
          <a:ln w="57150">
            <a:solidFill>
              <a:srgbClr val="99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D1A6-D84D-1F45-9D7F-B7FACD1957FD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31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31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标题 1"/>
          <p:cNvSpPr>
            <a:spLocks noGrp="1"/>
          </p:cNvSpPr>
          <p:nvPr>
            <p:ph type="title" idx="4294967295"/>
          </p:nvPr>
        </p:nvSpPr>
        <p:spPr>
          <a:xfrm>
            <a:off x="1346200" y="333375"/>
            <a:ext cx="7797800" cy="839788"/>
          </a:xfrm>
        </p:spPr>
        <p:txBody>
          <a:bodyPr lIns="91440" tIns="45720" rIns="91440" bIns="45720"/>
          <a:lstStyle/>
          <a:p>
            <a:r>
              <a:rPr lang="zh-CN" altLang="en-US"/>
              <a:t>如何使两个数组的值相等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9750" y="1916113"/>
            <a:ext cx="4110038" cy="2305050"/>
          </a:xfrm>
          <a:prstGeom prst="rect">
            <a:avLst/>
          </a:prstGeom>
          <a:solidFill>
            <a:srgbClr val="3333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None/>
            </a:pPr>
            <a:r>
              <a:rPr lang="en-US" altLang="zh-CN" sz="2400" b="0">
                <a:solidFill>
                  <a:schemeClr val="bg1"/>
                </a:solidFill>
                <a:latin typeface="Arial" charset="0"/>
                <a:ea typeface="华文细黑" charset="-122"/>
              </a:rPr>
              <a:t>main()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None/>
            </a:pPr>
            <a:r>
              <a:rPr lang="en-US" altLang="zh-CN" sz="2400" b="0">
                <a:solidFill>
                  <a:schemeClr val="bg1"/>
                </a:solidFill>
                <a:latin typeface="Arial" charset="0"/>
                <a:ea typeface="华文细黑" charset="-122"/>
              </a:rPr>
              <a:t>{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None/>
            </a:pPr>
            <a:r>
              <a:rPr lang="en-US" altLang="zh-CN" sz="2400" b="0">
                <a:solidFill>
                  <a:schemeClr val="bg1"/>
                </a:solidFill>
                <a:latin typeface="Arial" charset="0"/>
                <a:ea typeface="华文细黑" charset="-122"/>
              </a:rPr>
              <a:t>    int a[4] = {1,2,3,4}, b[4];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None/>
            </a:pPr>
            <a:r>
              <a:rPr lang="en-US" altLang="zh-CN" sz="2400" b="0">
                <a:solidFill>
                  <a:schemeClr val="bg1"/>
                </a:solidFill>
                <a:latin typeface="Arial" charset="0"/>
                <a:ea typeface="华文细黑" charset="-122"/>
              </a:rPr>
              <a:t>    </a:t>
            </a:r>
            <a:r>
              <a:rPr lang="en-US" altLang="zh-CN" sz="2400" b="0">
                <a:solidFill>
                  <a:srgbClr val="FFFF00"/>
                </a:solidFill>
                <a:latin typeface="Arial" charset="0"/>
                <a:ea typeface="华文细黑" charset="-122"/>
              </a:rPr>
              <a:t>b = a;</a:t>
            </a:r>
            <a:r>
              <a:rPr lang="en-US" altLang="zh-CN" sz="2400" b="0">
                <a:solidFill>
                  <a:schemeClr val="bg1"/>
                </a:solidFill>
                <a:latin typeface="Arial" charset="0"/>
                <a:ea typeface="华文细黑" charset="-122"/>
              </a:rPr>
              <a:t>     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None/>
            </a:pPr>
            <a:r>
              <a:rPr lang="en-US" altLang="zh-CN" sz="2400" b="0">
                <a:solidFill>
                  <a:schemeClr val="bg1"/>
                </a:solidFill>
                <a:latin typeface="Arial" charset="0"/>
                <a:ea typeface="华文细黑" charset="-122"/>
              </a:rPr>
              <a:t>}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787900" y="1701800"/>
            <a:ext cx="4038600" cy="4895850"/>
          </a:xfrm>
          <a:prstGeom prst="rect">
            <a:avLst/>
          </a:prstGeom>
          <a:solidFill>
            <a:srgbClr val="CCFF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  <a:buFont typeface="Wingdings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楷体_GB2312" charset="0"/>
                <a:ea typeface="楷体_GB2312" charset="0"/>
              </a:rPr>
              <a:t>解决方法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楷体_GB2312" charset="0"/>
                <a:ea typeface="楷体_GB2312" charset="0"/>
              </a:rPr>
              <a:t>法</a:t>
            </a:r>
            <a:r>
              <a:rPr lang="en-US" altLang="zh-CN" sz="2400">
                <a:solidFill>
                  <a:schemeClr val="tx1"/>
                </a:solidFill>
                <a:latin typeface="楷体_GB2312" charset="0"/>
                <a:ea typeface="楷体_GB2312" charset="0"/>
              </a:rPr>
              <a:t>1:</a:t>
            </a:r>
            <a:r>
              <a:rPr lang="zh-CN" altLang="en-US" sz="2400">
                <a:solidFill>
                  <a:schemeClr val="tx1"/>
                </a:solidFill>
                <a:latin typeface="楷体_GB2312" charset="0"/>
                <a:ea typeface="楷体_GB2312" charset="0"/>
              </a:rPr>
              <a:t>逐个元素赋值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Courier New" charset="0"/>
                <a:ea typeface="宋体" charset="0"/>
              </a:rPr>
              <a:t>    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b[0]=a[0];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b[1]=a[1];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b[2]=a[2];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b[3]=a[3];</a:t>
            </a: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楷体_GB2312" charset="0"/>
                <a:ea typeface="楷体_GB2312" charset="0"/>
              </a:rPr>
              <a:t>法</a:t>
            </a:r>
            <a:r>
              <a:rPr lang="en-US" altLang="zh-CN" sz="2400">
                <a:solidFill>
                  <a:schemeClr val="tx1"/>
                </a:solidFill>
                <a:latin typeface="楷体_GB2312" charset="0"/>
                <a:ea typeface="楷体_GB2312" charset="0"/>
              </a:rPr>
              <a:t>2:</a:t>
            </a:r>
            <a:r>
              <a:rPr lang="zh-CN" altLang="en-US" sz="2400">
                <a:solidFill>
                  <a:schemeClr val="tx1"/>
                </a:solidFill>
                <a:latin typeface="楷体_GB2312" charset="0"/>
                <a:ea typeface="楷体_GB2312" charset="0"/>
              </a:rPr>
              <a:t>通过循环赋值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Courier New" charset="0"/>
                <a:ea typeface="宋体" charset="0"/>
              </a:rPr>
              <a:t>    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int i;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for (i=0;i&lt;4;i++)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{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    </a:t>
            </a:r>
            <a:r>
              <a:rPr lang="en-US" altLang="zh-CN" sz="2400">
                <a:solidFill>
                  <a:srgbClr val="880000"/>
                </a:solidFill>
                <a:latin typeface="Courier New" charset="0"/>
                <a:ea typeface="宋体" charset="0"/>
              </a:rPr>
              <a:t>b[i] = a[i];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}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1188" y="4652963"/>
            <a:ext cx="3816350" cy="1212850"/>
          </a:xfrm>
          <a:prstGeom prst="rect">
            <a:avLst/>
          </a:prstGeom>
          <a:solidFill>
            <a:srgbClr val="FFFF99">
              <a:alpha val="81175"/>
            </a:srgbClr>
          </a:solidFill>
          <a:ln w="25400">
            <a:solidFill>
              <a:srgbClr val="993366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>
                <a:solidFill>
                  <a:srgbClr val="000066"/>
                </a:solidFill>
                <a:latin typeface="楷体_GB2312" charset="0"/>
                <a:ea typeface="楷体_GB2312" charset="0"/>
              </a:rPr>
              <a:t>原因</a:t>
            </a:r>
            <a:r>
              <a:rPr lang="en-US" altLang="zh-CN" sz="2400">
                <a:solidFill>
                  <a:srgbClr val="000066"/>
                </a:solidFill>
                <a:latin typeface="楷体_GB2312" charset="0"/>
                <a:ea typeface="楷体_GB2312" charset="0"/>
              </a:rPr>
              <a:t>: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>
                <a:solidFill>
                  <a:srgbClr val="000066"/>
                </a:solidFill>
                <a:latin typeface="楷体_GB2312" charset="0"/>
                <a:ea typeface="楷体_GB2312" charset="0"/>
              </a:rPr>
              <a:t>数组名表示数组的首地址</a:t>
            </a:r>
            <a:r>
              <a:rPr lang="en-US" altLang="zh-CN" sz="2400">
                <a:solidFill>
                  <a:srgbClr val="000066"/>
                </a:solidFill>
                <a:latin typeface="楷体_GB2312" charset="0"/>
                <a:ea typeface="楷体_GB2312" charset="0"/>
              </a:rPr>
              <a:t>,</a:t>
            </a:r>
            <a:r>
              <a:rPr lang="zh-CN" altLang="en-US" sz="2400">
                <a:solidFill>
                  <a:srgbClr val="000066"/>
                </a:solidFill>
                <a:latin typeface="楷体_GB2312" charset="0"/>
                <a:ea typeface="楷体_GB2312" charset="0"/>
              </a:rPr>
              <a:t>其值不可改变</a:t>
            </a:r>
            <a:r>
              <a:rPr lang="en-US" altLang="zh-CN" sz="2400">
                <a:solidFill>
                  <a:srgbClr val="000066"/>
                </a:solidFill>
                <a:latin typeface="楷体_GB2312" charset="0"/>
                <a:ea typeface="楷体_GB2312" charset="0"/>
              </a:rPr>
              <a:t>!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112963" y="3216275"/>
            <a:ext cx="946150" cy="933450"/>
          </a:xfrm>
          <a:custGeom>
            <a:avLst/>
            <a:gdLst>
              <a:gd name="G0" fmla="+- 2700 0 0"/>
              <a:gd name="G1" fmla="*/ G0 2 1"/>
              <a:gd name="G2" fmla="+- 21600 0 G1"/>
              <a:gd name="G3" fmla="*/ G2 G2 1"/>
              <a:gd name="G4" fmla="*/ G0 G0 1"/>
              <a:gd name="G5" fmla="+- G3 0 G4"/>
              <a:gd name="G6" fmla="*/ G5 1 8"/>
              <a:gd name="G7" fmla="sqrt G6"/>
              <a:gd name="G8" fmla="*/ G4 1 8"/>
              <a:gd name="G9" fmla="sqrt G8"/>
              <a:gd name="G10" fmla="+- G7 G9 0"/>
              <a:gd name="G11" fmla="+- G7 0 G9"/>
              <a:gd name="G12" fmla="+- G10 10800 0"/>
              <a:gd name="G13" fmla="+- 10800 0 G10"/>
              <a:gd name="G14" fmla="+- G11 10800 0"/>
              <a:gd name="G15" fmla="+- 10800 0 G11"/>
              <a:gd name="G16" fmla="+- 21600 0 G0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1" hangingPunct="1">
              <a:spcBef>
                <a:spcPct val="0"/>
              </a:spcBef>
              <a:defRPr/>
            </a:pPr>
            <a:endParaRPr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7030-E092-2140-8943-05F231C838DC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 animBg="1" autoUpdateAnimBg="0"/>
      <p:bldP spid="8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772400" cy="1609344"/>
          </a:xfrm>
        </p:spPr>
        <p:txBody>
          <a:bodyPr/>
          <a:lstStyle/>
          <a:p>
            <a:r>
              <a:rPr lang="zh-CN" altLang="en-US" dirty="0"/>
              <a:t>如何使两个数组的值相等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539750" y="1628800"/>
            <a:ext cx="6551613" cy="4319588"/>
          </a:xfrm>
          <a:prstGeom prst="rect">
            <a:avLst/>
          </a:prstGeom>
          <a:solidFill>
            <a:srgbClr val="CCFF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Courier New" charset="0"/>
                <a:ea typeface="楷体_GB2312" charset="0"/>
              </a:rPr>
              <a:t>通过双重循环赋值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Courier New" charset="0"/>
                <a:ea typeface="宋体" charset="0"/>
              </a:rPr>
              <a:t>    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int a[4][2]={1,2,3,4,5,6,7,8}; 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int b[4][2];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int i,j;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for (i=0; i&lt;</a:t>
            </a:r>
            <a:r>
              <a:rPr lang="en-US" altLang="zh-CN" sz="2400">
                <a:solidFill>
                  <a:srgbClr val="880000"/>
                </a:solidFill>
                <a:latin typeface="Courier New" charset="0"/>
                <a:ea typeface="宋体" charset="0"/>
              </a:rPr>
              <a:t>4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; i++)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{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   for (j=0; j&lt;</a:t>
            </a:r>
            <a:r>
              <a:rPr lang="en-US" altLang="zh-CN" sz="2400">
                <a:solidFill>
                  <a:srgbClr val="880000"/>
                </a:solidFill>
                <a:latin typeface="Courier New" charset="0"/>
                <a:ea typeface="宋体" charset="0"/>
              </a:rPr>
              <a:t>2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; j++)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   {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       </a:t>
            </a:r>
            <a:r>
              <a:rPr lang="en-US" altLang="zh-CN" sz="2400">
                <a:solidFill>
                  <a:srgbClr val="880000"/>
                </a:solidFill>
                <a:latin typeface="Courier New" charset="0"/>
                <a:ea typeface="宋体" charset="0"/>
              </a:rPr>
              <a:t>b[i][j] = a[i][j];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   }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}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90CD-BB27-FE4C-BF05-297026DDD34A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395288" y="692150"/>
            <a:ext cx="7993062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endParaRPr kumimoji="1" lang="en-US" altLang="zh-CN" dirty="0">
              <a:solidFill>
                <a:schemeClr val="tx1"/>
              </a:solidFill>
              <a:ea typeface="宋体" charset="0"/>
            </a:endParaRPr>
          </a:p>
          <a:p>
            <a:r>
              <a:rPr kumimoji="1" lang="en-US" altLang="zh-CN" dirty="0">
                <a:solidFill>
                  <a:schemeClr val="tx1"/>
                </a:solidFill>
                <a:ea typeface="宋体" charset="0"/>
              </a:rPr>
              <a:t>C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提供了一组基本类型：</a:t>
            </a:r>
            <a:r>
              <a:rPr kumimoji="1" lang="en-US" altLang="zh-CN" dirty="0" err="1">
                <a:solidFill>
                  <a:schemeClr val="tx1"/>
                </a:solidFill>
                <a:ea typeface="宋体" charset="0"/>
              </a:rPr>
              <a:t>int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、</a:t>
            </a:r>
            <a:r>
              <a:rPr kumimoji="1" lang="en-US" altLang="zh-CN" dirty="0">
                <a:solidFill>
                  <a:schemeClr val="tx1"/>
                </a:solidFill>
                <a:ea typeface="宋体" charset="0"/>
              </a:rPr>
              <a:t>double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等。除了基本数据类型，</a:t>
            </a:r>
            <a:r>
              <a:rPr kumimoji="1" lang="zh-CN" altLang="en-US" dirty="0">
                <a:solidFill>
                  <a:schemeClr val="accent2"/>
                </a:solidFill>
                <a:ea typeface="宋体" charset="0"/>
              </a:rPr>
              <a:t>还有一些组合的数据类型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，称为</a:t>
            </a:r>
            <a:r>
              <a:rPr kumimoji="1" lang="zh-CN" altLang="en-US" dirty="0">
                <a:solidFill>
                  <a:schemeClr val="accent2"/>
                </a:solidFill>
                <a:ea typeface="宋体" charset="0"/>
              </a:rPr>
              <a:t>构造数据类型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。</a:t>
            </a:r>
          </a:p>
          <a:p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        构造机制包括</a:t>
            </a:r>
            <a:r>
              <a:rPr kumimoji="1" lang="zh-CN" altLang="en-US" dirty="0">
                <a:solidFill>
                  <a:schemeClr val="accent2"/>
                </a:solidFill>
                <a:ea typeface="宋体" charset="0"/>
              </a:rPr>
              <a:t>数组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、指针、结构、联合。可用它们组合数据对象，变成集合，</a:t>
            </a:r>
            <a:r>
              <a:rPr kumimoji="1" lang="zh-CN" altLang="en-US" dirty="0">
                <a:solidFill>
                  <a:schemeClr val="accent2"/>
                </a:solidFill>
                <a:ea typeface="宋体" charset="0"/>
              </a:rPr>
              <a:t>作为整体使用</a:t>
            </a:r>
            <a:r>
              <a:rPr kumimoji="1" lang="zh-CN" altLang="en-US" dirty="0">
                <a:solidFill>
                  <a:schemeClr val="tx1"/>
                </a:solidFill>
                <a:ea typeface="宋体" charset="0"/>
              </a:rPr>
              <a:t>。</a:t>
            </a:r>
          </a:p>
          <a:p>
            <a:endParaRPr kumimoji="1" lang="zh-CN" altLang="en-US" dirty="0">
              <a:solidFill>
                <a:schemeClr val="tx1"/>
              </a:solidFill>
              <a:ea typeface="宋体" charset="0"/>
            </a:endParaRPr>
          </a:p>
          <a:p>
            <a:endParaRPr kumimoji="1" lang="zh-CN" altLang="en-US" dirty="0">
              <a:solidFill>
                <a:schemeClr val="tx1"/>
              </a:solidFill>
              <a:ea typeface="宋体" charset="0"/>
            </a:endParaRPr>
          </a:p>
          <a:p>
            <a:endParaRPr kumimoji="1" lang="zh-CN" altLang="en-US" dirty="0">
              <a:solidFill>
                <a:schemeClr val="tx1"/>
              </a:solidFill>
              <a:ea typeface="宋体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9164-C7CF-B647-95D4-976A39E85DD9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977" name="Group 169"/>
          <p:cNvGraphicFramePr>
            <a:graphicFrameLocks noGrp="1"/>
          </p:cNvGraphicFramePr>
          <p:nvPr/>
        </p:nvGraphicFramePr>
        <p:xfrm>
          <a:off x="1692275" y="1341438"/>
          <a:ext cx="6480175" cy="606514"/>
        </p:xfrm>
        <a:graphic>
          <a:graphicData uri="http://schemas.openxmlformats.org/drawingml/2006/table">
            <a:tbl>
              <a:tblPr/>
              <a:tblGrid>
                <a:gridCol w="925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5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urier New" pitchFamily="49" charset="0"/>
                          <a:ea typeface="宋体" pitchFamily="2" charset="-122"/>
                        </a:rPr>
                        <a:t>200801</a:t>
                      </a: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urier New" pitchFamily="49" charset="0"/>
                          <a:ea typeface="宋体" pitchFamily="2" charset="-122"/>
                        </a:rPr>
                        <a:t>200802</a:t>
                      </a: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urier New" pitchFamily="49" charset="0"/>
                          <a:ea typeface="宋体" pitchFamily="2" charset="-122"/>
                        </a:rPr>
                        <a:t>200803</a:t>
                      </a: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urier New" pitchFamily="49" charset="0"/>
                          <a:ea typeface="宋体" pitchFamily="2" charset="-122"/>
                        </a:rPr>
                        <a:t>200804</a:t>
                      </a: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urier New" pitchFamily="49" charset="0"/>
                          <a:ea typeface="宋体" pitchFamily="2" charset="-122"/>
                        </a:rPr>
                        <a:t>……</a:t>
                      </a:r>
                    </a:p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urier New" pitchFamily="49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urier New" pitchFamily="49" charset="0"/>
                          <a:ea typeface="宋体" pitchFamily="2" charset="-122"/>
                        </a:rPr>
                        <a:t>200838</a:t>
                      </a: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3366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urier New" pitchFamily="49" charset="0"/>
                        <a:ea typeface="宋体" pitchFamily="2" charset="-122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956" name="Text Box 51"/>
          <p:cNvSpPr txBox="1">
            <a:spLocks noChangeArrowheads="1"/>
          </p:cNvSpPr>
          <p:nvPr/>
        </p:nvSpPr>
        <p:spPr bwMode="auto">
          <a:xfrm>
            <a:off x="250825" y="765175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zh-CN" altLang="en-US" sz="2000">
                <a:solidFill>
                  <a:schemeClr val="tx1"/>
                </a:solidFill>
                <a:ea typeface="宋体" charset="0"/>
              </a:rPr>
              <a:t>数组编号：</a:t>
            </a:r>
          </a:p>
        </p:txBody>
      </p:sp>
      <p:sp>
        <p:nvSpPr>
          <p:cNvPr id="39957" name="Text Box 52"/>
          <p:cNvSpPr txBox="1">
            <a:spLocks noChangeArrowheads="1"/>
          </p:cNvSpPr>
          <p:nvPr/>
        </p:nvSpPr>
        <p:spPr bwMode="auto">
          <a:xfrm>
            <a:off x="250825" y="1412875"/>
            <a:ext cx="1260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zh-CN" altLang="en-US" sz="2000">
                <a:ea typeface="宋体" charset="0"/>
              </a:rPr>
              <a:t>学号：</a:t>
            </a:r>
          </a:p>
        </p:txBody>
      </p:sp>
      <p:sp>
        <p:nvSpPr>
          <p:cNvPr id="39958" name="Text Box 53"/>
          <p:cNvSpPr txBox="1">
            <a:spLocks noChangeArrowheads="1"/>
          </p:cNvSpPr>
          <p:nvPr/>
        </p:nvSpPr>
        <p:spPr bwMode="auto">
          <a:xfrm>
            <a:off x="250825" y="2205038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zh-CN" altLang="en-US" sz="2000">
                <a:solidFill>
                  <a:schemeClr val="accent2"/>
                </a:solidFill>
                <a:ea typeface="宋体" charset="0"/>
              </a:rPr>
              <a:t>成绩：</a:t>
            </a:r>
          </a:p>
        </p:txBody>
      </p:sp>
      <p:graphicFrame>
        <p:nvGraphicFramePr>
          <p:cNvPr id="375976" name="Group 168"/>
          <p:cNvGraphicFramePr>
            <a:graphicFrameLocks noGrp="1"/>
          </p:cNvGraphicFramePr>
          <p:nvPr/>
        </p:nvGraphicFramePr>
        <p:xfrm>
          <a:off x="1692275" y="692150"/>
          <a:ext cx="6480175" cy="504825"/>
        </p:xfrm>
        <a:graphic>
          <a:graphicData uri="http://schemas.openxmlformats.org/drawingml/2006/table">
            <a:tbl>
              <a:tblPr/>
              <a:tblGrid>
                <a:gridCol w="925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5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宋体" pitchFamily="2" charset="-122"/>
                        </a:rPr>
                        <a:t>38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宋体" pitchFamily="2" charset="-122"/>
                        </a:rPr>
                        <a:t>39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6029" name="Group 221"/>
          <p:cNvGraphicFramePr>
            <a:graphicFrameLocks noGrp="1"/>
          </p:cNvGraphicFramePr>
          <p:nvPr/>
        </p:nvGraphicFramePr>
        <p:xfrm>
          <a:off x="1692275" y="2133600"/>
          <a:ext cx="6480175" cy="431800"/>
        </p:xfrm>
        <a:graphic>
          <a:graphicData uri="http://schemas.openxmlformats.org/drawingml/2006/table">
            <a:tbl>
              <a:tblPr/>
              <a:tblGrid>
                <a:gridCol w="935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5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Franklin Gothic Medium" pitchFamily="34" charset="0"/>
                          <a:ea typeface="隶书" pitchFamily="49" charset="-122"/>
                        </a:rPr>
                        <a:t>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Franklin Gothic Medium" pitchFamily="34" charset="0"/>
                          <a:ea typeface="隶书" pitchFamily="49" charset="-122"/>
                        </a:rPr>
                        <a:t>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Franklin Gothic Medium" pitchFamily="34" charset="0"/>
                          <a:ea typeface="隶书" pitchFamily="49" charset="-122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Franklin Gothic Medium" pitchFamily="34" charset="0"/>
                          <a:ea typeface="隶书" pitchFamily="49" charset="-122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Franklin Gothic Medium" pitchFamily="34" charset="0"/>
                          <a:ea typeface="隶书" pitchFamily="49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3366FF"/>
                        </a:solidFill>
                        <a:effectLst/>
                        <a:latin typeface="Franklin Gothic Medium" pitchFamily="34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3366FF"/>
                        </a:solidFill>
                        <a:effectLst/>
                        <a:latin typeface="Franklin Gothic Medium" pitchFamily="34" charset="0"/>
                        <a:ea typeface="隶书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6006" name="Text Box 198"/>
          <p:cNvSpPr txBox="1">
            <a:spLocks noChangeArrowheads="1"/>
          </p:cNvSpPr>
          <p:nvPr/>
        </p:nvSpPr>
        <p:spPr bwMode="auto">
          <a:xfrm>
            <a:off x="250825" y="3068638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maxScore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：</a:t>
            </a:r>
          </a:p>
        </p:txBody>
      </p:sp>
      <p:sp>
        <p:nvSpPr>
          <p:cNvPr id="376008" name="Text Box 200"/>
          <p:cNvSpPr txBox="1">
            <a:spLocks noChangeArrowheads="1"/>
          </p:cNvSpPr>
          <p:nvPr/>
        </p:nvSpPr>
        <p:spPr bwMode="auto">
          <a:xfrm>
            <a:off x="250825" y="3860800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maxNum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：</a:t>
            </a:r>
          </a:p>
        </p:txBody>
      </p:sp>
      <p:graphicFrame>
        <p:nvGraphicFramePr>
          <p:cNvPr id="376039" name="Group 231"/>
          <p:cNvGraphicFramePr>
            <a:graphicFrameLocks noGrp="1"/>
          </p:cNvGraphicFramePr>
          <p:nvPr/>
        </p:nvGraphicFramePr>
        <p:xfrm>
          <a:off x="1692275" y="3860800"/>
          <a:ext cx="1150938" cy="576263"/>
        </p:xfrm>
        <a:graphic>
          <a:graphicData uri="http://schemas.openxmlformats.org/drawingml/2006/table">
            <a:tbl>
              <a:tblPr/>
              <a:tblGrid>
                <a:gridCol w="1150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Franklin Gothic Medium" pitchFamily="34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6018" name="Line 210"/>
          <p:cNvSpPr>
            <a:spLocks noChangeShapeType="1"/>
          </p:cNvSpPr>
          <p:nvPr/>
        </p:nvSpPr>
        <p:spPr bwMode="auto">
          <a:xfrm>
            <a:off x="2124075" y="2565400"/>
            <a:ext cx="0" cy="503238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76019" name="Line 211"/>
          <p:cNvSpPr>
            <a:spLocks noChangeShapeType="1"/>
          </p:cNvSpPr>
          <p:nvPr/>
        </p:nvSpPr>
        <p:spPr bwMode="auto">
          <a:xfrm flipV="1">
            <a:off x="2268538" y="2565400"/>
            <a:ext cx="790575" cy="503238"/>
          </a:xfrm>
          <a:prstGeom prst="line">
            <a:avLst/>
          </a:prstGeom>
          <a:noFill/>
          <a:ln w="63500">
            <a:solidFill>
              <a:schemeClr val="hlink"/>
            </a:solidFill>
            <a:prstDash val="sysDot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76020" name="Line 212"/>
          <p:cNvSpPr>
            <a:spLocks noChangeShapeType="1"/>
          </p:cNvSpPr>
          <p:nvPr/>
        </p:nvSpPr>
        <p:spPr bwMode="auto">
          <a:xfrm flipV="1">
            <a:off x="2411413" y="2565400"/>
            <a:ext cx="1296987" cy="503238"/>
          </a:xfrm>
          <a:prstGeom prst="line">
            <a:avLst/>
          </a:prstGeom>
          <a:noFill/>
          <a:ln w="63500">
            <a:solidFill>
              <a:schemeClr val="hlink"/>
            </a:solidFill>
            <a:prstDash val="sysDot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76021" name="Text Box 213"/>
          <p:cNvSpPr txBox="1">
            <a:spLocks noChangeArrowheads="1"/>
          </p:cNvSpPr>
          <p:nvPr/>
        </p:nvSpPr>
        <p:spPr bwMode="auto">
          <a:xfrm>
            <a:off x="2771775" y="2781300"/>
            <a:ext cx="3384550" cy="3968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FF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因为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88&gt;75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，所以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88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保留</a:t>
            </a:r>
          </a:p>
        </p:txBody>
      </p:sp>
      <p:sp>
        <p:nvSpPr>
          <p:cNvPr id="376022" name="Text Box 214"/>
          <p:cNvSpPr txBox="1">
            <a:spLocks noChangeArrowheads="1"/>
          </p:cNvSpPr>
          <p:nvPr/>
        </p:nvSpPr>
        <p:spPr bwMode="auto">
          <a:xfrm>
            <a:off x="3276600" y="2852738"/>
            <a:ext cx="3384550" cy="396875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FF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因为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90&gt;88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，所以用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90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替换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88</a:t>
            </a:r>
            <a:endParaRPr lang="zh-CN" altLang="en-US" sz="20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ea typeface="宋体" charset="0"/>
            </a:endParaRPr>
          </a:p>
        </p:txBody>
      </p:sp>
      <p:sp>
        <p:nvSpPr>
          <p:cNvPr id="376023" name="Text Box 215"/>
          <p:cNvSpPr txBox="1">
            <a:spLocks noChangeArrowheads="1"/>
          </p:cNvSpPr>
          <p:nvPr/>
        </p:nvSpPr>
        <p:spPr bwMode="auto">
          <a:xfrm>
            <a:off x="2843213" y="3860800"/>
            <a:ext cx="5184775" cy="7016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FF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由于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90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分所在的数组编号是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2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宋体" charset="0"/>
              </a:rPr>
              <a:t>，记下该编号，去找到学号数组中的数组编号，并替换</a:t>
            </a:r>
          </a:p>
        </p:txBody>
      </p:sp>
      <p:graphicFrame>
        <p:nvGraphicFramePr>
          <p:cNvPr id="376036" name="Group 228"/>
          <p:cNvGraphicFramePr>
            <a:graphicFrameLocks noGrp="1"/>
          </p:cNvGraphicFramePr>
          <p:nvPr/>
        </p:nvGraphicFramePr>
        <p:xfrm>
          <a:off x="1692275" y="3068638"/>
          <a:ext cx="1150938" cy="504825"/>
        </p:xfrm>
        <a:graphic>
          <a:graphicData uri="http://schemas.openxmlformats.org/drawingml/2006/table">
            <a:tbl>
              <a:tblPr/>
              <a:tblGrid>
                <a:gridCol w="1150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buSzPct val="80000"/>
                        <a:buFont typeface="Monotype Sorts" charset="2"/>
                        <a:buNone/>
                        <a:tabLst/>
                      </a:pP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3366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6040" name="Rectangle 232"/>
          <p:cNvSpPr>
            <a:spLocks noChangeArrowheads="1"/>
          </p:cNvSpPr>
          <p:nvPr/>
        </p:nvSpPr>
        <p:spPr bwMode="auto">
          <a:xfrm>
            <a:off x="1835150" y="3119438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en-US" altLang="zh-CN" sz="2400">
                <a:solidFill>
                  <a:srgbClr val="3366FF"/>
                </a:solidFill>
                <a:ea typeface="宋体" charset="0"/>
              </a:rPr>
              <a:t>88</a:t>
            </a:r>
            <a:endParaRPr lang="zh-CN" altLang="en-US" sz="2400">
              <a:solidFill>
                <a:srgbClr val="3366FF"/>
              </a:solidFill>
              <a:ea typeface="宋体" charset="0"/>
            </a:endParaRPr>
          </a:p>
        </p:txBody>
      </p:sp>
      <p:sp>
        <p:nvSpPr>
          <p:cNvPr id="376041" name="Rectangle 233"/>
          <p:cNvSpPr>
            <a:spLocks noChangeArrowheads="1"/>
          </p:cNvSpPr>
          <p:nvPr/>
        </p:nvSpPr>
        <p:spPr bwMode="auto">
          <a:xfrm>
            <a:off x="1763713" y="3933825"/>
            <a:ext cx="1008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en-US" altLang="zh-CN" sz="2000">
                <a:ea typeface="宋体" charset="0"/>
              </a:rPr>
              <a:t>200801</a:t>
            </a:r>
            <a:endParaRPr lang="zh-CN" altLang="en-US" sz="2000">
              <a:ea typeface="宋体" charset="0"/>
            </a:endParaRPr>
          </a:p>
        </p:txBody>
      </p:sp>
      <p:sp>
        <p:nvSpPr>
          <p:cNvPr id="376042" name="Rectangle 234"/>
          <p:cNvSpPr>
            <a:spLocks noChangeArrowheads="1"/>
          </p:cNvSpPr>
          <p:nvPr/>
        </p:nvSpPr>
        <p:spPr bwMode="auto">
          <a:xfrm>
            <a:off x="1763713" y="3933825"/>
            <a:ext cx="1008062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en-US" altLang="zh-CN" sz="2000">
                <a:solidFill>
                  <a:srgbClr val="9900CC"/>
                </a:solidFill>
                <a:ea typeface="宋体" charset="0"/>
              </a:rPr>
              <a:t>200803</a:t>
            </a:r>
            <a:endParaRPr lang="zh-CN" altLang="en-US" sz="2000">
              <a:solidFill>
                <a:srgbClr val="9900CC"/>
              </a:solidFill>
              <a:ea typeface="宋体" charset="0"/>
            </a:endParaRPr>
          </a:p>
        </p:txBody>
      </p:sp>
      <p:sp>
        <p:nvSpPr>
          <p:cNvPr id="376043" name="Rectangle 235"/>
          <p:cNvSpPr>
            <a:spLocks noChangeArrowheads="1"/>
          </p:cNvSpPr>
          <p:nvPr/>
        </p:nvSpPr>
        <p:spPr bwMode="auto">
          <a:xfrm>
            <a:off x="1835150" y="3068638"/>
            <a:ext cx="79216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en-US" altLang="zh-CN" sz="2400">
                <a:solidFill>
                  <a:srgbClr val="9900CC"/>
                </a:solidFill>
                <a:ea typeface="宋体" charset="0"/>
              </a:rPr>
              <a:t>90</a:t>
            </a:r>
            <a:endParaRPr lang="zh-CN" altLang="en-US" sz="2400">
              <a:solidFill>
                <a:srgbClr val="9900CC"/>
              </a:solidFill>
              <a:ea typeface="宋体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7786-0A66-C84D-B506-E80BC76CA0AC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210367" y="4760913"/>
            <a:ext cx="8212137" cy="8397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7" rIns="92075" bIns="46037" anchor="ctr"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</a:pPr>
            <a:r>
              <a:rPr lang="zh-CN" altLang="en-US" sz="4000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charset="0"/>
              </a:rPr>
              <a:t>计算最大值算法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5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7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75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603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603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6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6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6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7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7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37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37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55" dur="2000" fill="hold"/>
                                        <p:tgtEl>
                                          <p:spTgt spid="376040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37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4" dur="500"/>
                                        <p:tgtEl>
                                          <p:spTgt spid="376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9" dur="500"/>
                                        <p:tgtEl>
                                          <p:spTgt spid="376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500"/>
                                        <p:tgtEl>
                                          <p:spTgt spid="37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0" dur="500"/>
                                        <p:tgtEl>
                                          <p:spTgt spid="37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37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37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5" dur="500"/>
                                        <p:tgtEl>
                                          <p:spTgt spid="376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021" grpId="0" animBg="1"/>
      <p:bldP spid="376021" grpId="1" animBg="1"/>
      <p:bldP spid="376022" grpId="0" animBg="1"/>
      <p:bldP spid="376023" grpId="0" animBg="1"/>
      <p:bldP spid="376040" grpId="0"/>
      <p:bldP spid="376040" grpId="1"/>
      <p:bldP spid="376041" grpId="0"/>
      <p:bldP spid="376042" grpId="0" animBg="1"/>
      <p:bldP spid="3760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3" name="Rectangle 5"/>
          <p:cNvSpPr>
            <a:spLocks noChangeArrowheads="1"/>
          </p:cNvSpPr>
          <p:nvPr/>
        </p:nvSpPr>
        <p:spPr bwMode="auto">
          <a:xfrm>
            <a:off x="3390900" y="4321175"/>
            <a:ext cx="360363" cy="36036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3635375" y="2636838"/>
            <a:ext cx="360363" cy="360362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1038" y="333375"/>
            <a:ext cx="8212137" cy="839788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例</a:t>
            </a:r>
            <a:r>
              <a:rPr lang="en-US" altLang="zh-CN" dirty="0"/>
              <a:t>6.2 —</a:t>
            </a:r>
            <a:r>
              <a:rPr lang="zh-CN" altLang="en-US" dirty="0"/>
              <a:t>打印最高分</a:t>
            </a:r>
          </a:p>
        </p:txBody>
      </p:sp>
      <p:sp>
        <p:nvSpPr>
          <p:cNvPr id="278531" name="Rectangle 3"/>
          <p:cNvSpPr>
            <a:spLocks noGrp="1" noChangeArrowheads="1"/>
          </p:cNvSpPr>
          <p:nvPr>
            <p:ph idx="1"/>
          </p:nvPr>
        </p:nvSpPr>
        <p:spPr>
          <a:xfrm>
            <a:off x="136525" y="1341438"/>
            <a:ext cx="8785225" cy="5256212"/>
          </a:xfrm>
        </p:spPr>
        <p:txBody>
          <a:bodyPr/>
          <a:lstStyle/>
          <a:p>
            <a:pPr eaLnBrk="1"/>
            <a:r>
              <a:rPr lang="zh-CN" altLang="en-US" sz="2400">
                <a:ea typeface="宋体" charset="0"/>
              </a:rPr>
              <a:t>从键盘输入学生人数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n</a:t>
            </a:r>
            <a:r>
              <a:rPr lang="zh-CN" altLang="en-US" sz="2400">
                <a:ea typeface="宋体" charset="0"/>
              </a:rPr>
              <a:t>；</a:t>
            </a:r>
          </a:p>
          <a:p>
            <a:pPr eaLnBrk="1"/>
            <a:r>
              <a:rPr lang="zh-CN" altLang="en-US" sz="2400">
                <a:ea typeface="宋体" charset="0"/>
              </a:rPr>
              <a:t>从键盘输入所有学生的学号和成绩分别存入数组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num</a:t>
            </a:r>
            <a:r>
              <a:rPr lang="zh-CN" altLang="en-US" sz="2400">
                <a:latin typeface="Courier New" charset="0"/>
                <a:ea typeface="宋体" charset="0"/>
              </a:rPr>
              <a:t>和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score</a:t>
            </a:r>
            <a:endParaRPr lang="zh-CN" altLang="en-US" sz="2400">
              <a:solidFill>
                <a:schemeClr val="tx1"/>
              </a:solidFill>
              <a:latin typeface="Courier New" charset="0"/>
              <a:ea typeface="宋体" charset="0"/>
            </a:endParaRPr>
          </a:p>
          <a:p>
            <a:pPr eaLnBrk="1"/>
            <a:r>
              <a:rPr lang="zh-CN" altLang="en-US" sz="2400">
                <a:ea typeface="宋体" charset="0"/>
              </a:rPr>
              <a:t>假设其中的一个学生成绩为最高</a:t>
            </a:r>
          </a:p>
          <a:p>
            <a:pPr eaLnBrk="1">
              <a:buFont typeface="Monotype Sorts" charset="2"/>
              <a:buNone/>
            </a:pPr>
            <a:r>
              <a:rPr lang="en-US" altLang="zh-CN" sz="2400">
                <a:ea typeface="宋体" charset="0"/>
              </a:rPr>
              <a:t>	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maxScore = score[0];	</a:t>
            </a:r>
            <a:endParaRPr lang="zh-CN" altLang="en-US" sz="2400">
              <a:solidFill>
                <a:schemeClr val="tx1"/>
              </a:solidFill>
              <a:latin typeface="Courier New" charset="0"/>
              <a:ea typeface="宋体" charset="0"/>
            </a:endParaRPr>
          </a:p>
          <a:p>
            <a:pPr eaLnBrk="1"/>
            <a:r>
              <a:rPr lang="zh-CN" altLang="en-US" sz="2400">
                <a:latin typeface="Courier New" charset="0"/>
                <a:ea typeface="宋体" charset="0"/>
              </a:rPr>
              <a:t>对所有学生成绩进行比较，即</a:t>
            </a:r>
          </a:p>
          <a:p>
            <a:pPr eaLnBrk="1">
              <a:buFont typeface="Monotype Sorts" charset="2"/>
              <a:buNone/>
            </a:pPr>
            <a:r>
              <a:rPr lang="zh-CN" altLang="en-US" sz="2400">
                <a:latin typeface="Courier New" charset="0"/>
                <a:ea typeface="宋体" charset="0"/>
              </a:rPr>
              <a:t>      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for (i=1; i&lt;n; i++)</a:t>
            </a:r>
          </a:p>
          <a:p>
            <a:pPr eaLnBrk="1">
              <a:buFont typeface="Monotype Sort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  { </a:t>
            </a:r>
          </a:p>
          <a:p>
            <a:pPr eaLnBrk="1">
              <a:buFont typeface="Monotype Sorts" charset="2"/>
              <a:buNone/>
            </a:pP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          	</a:t>
            </a:r>
            <a:r>
              <a:rPr lang="zh-CN" altLang="en-US" sz="2400">
                <a:solidFill>
                  <a:schemeClr val="tx1"/>
                </a:solidFill>
                <a:latin typeface="Courier New" charset="0"/>
                <a:ea typeface="宋体" charset="0"/>
              </a:rPr>
              <a:t>若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score[i] &gt; maxScore</a:t>
            </a:r>
            <a:endParaRPr lang="zh-CN" altLang="en-US" sz="2400">
              <a:solidFill>
                <a:schemeClr val="tx1"/>
              </a:solidFill>
              <a:latin typeface="Courier New" charset="0"/>
              <a:ea typeface="宋体" charset="0"/>
            </a:endParaRPr>
          </a:p>
          <a:p>
            <a:pPr eaLnBrk="1">
              <a:buFont typeface="Monotype Sorts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Courier New" charset="0"/>
                <a:ea typeface="宋体" charset="0"/>
              </a:rPr>
              <a:t>			则修改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maxScore</a:t>
            </a:r>
            <a:r>
              <a:rPr lang="zh-CN" altLang="en-US" sz="2400">
                <a:solidFill>
                  <a:schemeClr val="tx1"/>
                </a:solidFill>
                <a:latin typeface="Courier New" charset="0"/>
                <a:ea typeface="宋体" charset="0"/>
              </a:rPr>
              <a:t>值为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score[i]</a:t>
            </a:r>
            <a:endParaRPr lang="zh-CN" altLang="en-US" sz="2400">
              <a:solidFill>
                <a:schemeClr val="tx1"/>
              </a:solidFill>
              <a:latin typeface="Courier New" charset="0"/>
              <a:ea typeface="宋体" charset="0"/>
            </a:endParaRPr>
          </a:p>
          <a:p>
            <a:pPr eaLnBrk="1">
              <a:buFont typeface="Monotype Sorts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Courier New" charset="0"/>
                <a:ea typeface="宋体" charset="0"/>
              </a:rPr>
              <a:t>		 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}</a:t>
            </a:r>
          </a:p>
          <a:p>
            <a:pPr eaLnBrk="1"/>
            <a:r>
              <a:rPr lang="zh-CN" altLang="en-US" sz="2400">
                <a:latin typeface="Courier New" charset="0"/>
                <a:ea typeface="宋体" charset="0"/>
              </a:rPr>
              <a:t>打印最高分</a:t>
            </a:r>
            <a:r>
              <a:rPr lang="en-US" altLang="zh-CN" sz="2400">
                <a:solidFill>
                  <a:schemeClr val="tx1"/>
                </a:solidFill>
                <a:latin typeface="Courier New" charset="0"/>
                <a:ea typeface="宋体" charset="0"/>
              </a:rPr>
              <a:t>maxScore</a:t>
            </a:r>
            <a:endParaRPr lang="zh-CN" altLang="en-US" sz="2400">
              <a:solidFill>
                <a:schemeClr val="tx1"/>
              </a:solidFill>
              <a:latin typeface="Courier New" charset="0"/>
              <a:ea typeface="宋体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8C7E-047C-DC47-8DA9-99003FD79803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3" name="Rectangle 5"/>
          <p:cNvSpPr>
            <a:spLocks noChangeArrowheads="1"/>
          </p:cNvSpPr>
          <p:nvPr/>
        </p:nvSpPr>
        <p:spPr bwMode="auto">
          <a:xfrm>
            <a:off x="611188" y="3429000"/>
            <a:ext cx="5832475" cy="22320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17094" name="Rectangle 6"/>
          <p:cNvSpPr>
            <a:spLocks noChangeArrowheads="1"/>
          </p:cNvSpPr>
          <p:nvPr/>
        </p:nvSpPr>
        <p:spPr bwMode="auto">
          <a:xfrm>
            <a:off x="1042988" y="4005263"/>
            <a:ext cx="4608512" cy="13684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17092" name="Rectangle 4"/>
          <p:cNvSpPr>
            <a:spLocks noGrp="1" noChangeArrowheads="1"/>
          </p:cNvSpPr>
          <p:nvPr>
            <p:ph type="title"/>
          </p:nvPr>
        </p:nvSpPr>
        <p:spPr>
          <a:xfrm>
            <a:off x="2700338" y="333375"/>
            <a:ext cx="6192837" cy="839788"/>
          </a:xfrm>
        </p:spPr>
        <p:txBody>
          <a:bodyPr/>
          <a:lstStyle/>
          <a:p>
            <a:pPr>
              <a:defRPr/>
            </a:pPr>
            <a:r>
              <a:rPr lang="zh-CN" altLang="en-US" sz="4800" dirty="0"/>
              <a:t>例</a:t>
            </a:r>
            <a:r>
              <a:rPr lang="en-US" altLang="zh-CN" sz="4800" dirty="0"/>
              <a:t>6.2 —</a:t>
            </a:r>
            <a:r>
              <a:rPr lang="zh-CN" altLang="en-US" sz="4800" dirty="0"/>
              <a:t>打印最高分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260350"/>
            <a:ext cx="8640762" cy="6524625"/>
          </a:xfrm>
        </p:spPr>
        <p:txBody>
          <a:bodyPr>
            <a:normAutofit fontScale="92500" lnSpcReduction="20000"/>
          </a:bodyPr>
          <a:lstStyle/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......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main()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{ 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......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2000" dirty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for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(i=0; i&lt;n; i++)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{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	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scanf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("%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ld%f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", &amp;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num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[i], &amp;score[i]);      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}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endParaRPr lang="fr-FR" altLang="zh-CN" sz="2000" dirty="0">
              <a:solidFill>
                <a:schemeClr val="tx1"/>
              </a:solidFill>
              <a:latin typeface="Courier New" pitchFamily="49" charset="0"/>
              <a:ea typeface="宋体" pitchFamily="2" charset="-122"/>
            </a:endParaRP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2000" dirty="0" err="1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fr-FR" altLang="zh-CN" sz="2000" dirty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= score[0];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2000" dirty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for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(i=1; i&lt;n; i++)                       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{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	</a:t>
            </a:r>
            <a:r>
              <a:rPr lang="fr-FR" altLang="zh-CN" sz="2000" dirty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if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(score[i] &gt; 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)                     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	{  	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	    </a:t>
            </a:r>
            <a:r>
              <a:rPr lang="fr-FR" altLang="zh-CN" sz="2000" dirty="0" err="1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fr-FR" altLang="zh-CN" sz="2000" dirty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= score[i];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	}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}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printf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("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= %.0f\n", 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); 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}</a:t>
            </a:r>
            <a:endParaRPr lang="zh-CN" altLang="en-US" sz="2000" dirty="0">
              <a:solidFill>
                <a:schemeClr val="tx1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7E11-F81C-C64D-A7B0-0B30DE17D029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7" name="Rectangle 5"/>
          <p:cNvSpPr>
            <a:spLocks noChangeArrowheads="1"/>
          </p:cNvSpPr>
          <p:nvPr/>
        </p:nvSpPr>
        <p:spPr bwMode="auto">
          <a:xfrm>
            <a:off x="582613" y="3270250"/>
            <a:ext cx="5832475" cy="22320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89798" name="Rectangle 6"/>
          <p:cNvSpPr>
            <a:spLocks noChangeArrowheads="1"/>
          </p:cNvSpPr>
          <p:nvPr/>
        </p:nvSpPr>
        <p:spPr bwMode="auto">
          <a:xfrm>
            <a:off x="1014413" y="3846513"/>
            <a:ext cx="4608512" cy="13684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xfrm>
            <a:off x="2700338" y="333375"/>
            <a:ext cx="6192837" cy="8397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/>
              <a:t>例</a:t>
            </a:r>
            <a:r>
              <a:rPr lang="en-US" altLang="zh-CN"/>
              <a:t>6.2 —</a:t>
            </a:r>
            <a:r>
              <a:rPr lang="zh-CN" altLang="en-US"/>
              <a:t>打印最高分及其学生序号 </a:t>
            </a:r>
          </a:p>
        </p:txBody>
      </p:sp>
      <p:sp>
        <p:nvSpPr>
          <p:cNvPr id="289794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333375"/>
            <a:ext cx="8640762" cy="6524625"/>
          </a:xfrm>
        </p:spPr>
        <p:txBody>
          <a:bodyPr>
            <a:normAutofit fontScale="92500" lnSpcReduction="20000"/>
          </a:bodyPr>
          <a:lstStyle/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......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main()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{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......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2000" dirty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for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(i=0; i&lt;n; i++)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{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	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scanf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("%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ld%f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", &amp;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num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[i], &amp;score[i]);     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}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= score[0];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2000" dirty="0" err="1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maxNum</a:t>
            </a:r>
            <a:r>
              <a:rPr lang="fr-FR" altLang="zh-CN" sz="2000" dirty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 = </a:t>
            </a:r>
            <a:r>
              <a:rPr lang="fr-FR" altLang="zh-CN" sz="2000" dirty="0" err="1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num</a:t>
            </a:r>
            <a:r>
              <a:rPr lang="fr-FR" altLang="zh-CN" sz="2000" dirty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[0];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              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2000" dirty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for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(i=1; i&lt;n; i++)                      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{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	</a:t>
            </a:r>
            <a:r>
              <a:rPr lang="fr-FR" altLang="zh-CN" sz="2000" dirty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if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(score[i] &gt; 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)                    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	{  	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	    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= score[i];                   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 	    </a:t>
            </a:r>
            <a:r>
              <a:rPr lang="fr-FR" altLang="zh-CN" sz="2000" dirty="0" err="1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maxNum</a:t>
            </a:r>
            <a:r>
              <a:rPr lang="fr-FR" altLang="zh-CN" sz="2000" dirty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 = </a:t>
            </a:r>
            <a:r>
              <a:rPr lang="fr-FR" altLang="zh-CN" sz="2000" dirty="0" err="1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num</a:t>
            </a:r>
            <a:r>
              <a:rPr lang="fr-FR" altLang="zh-CN" sz="2000" dirty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[i];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           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	}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}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printf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("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= %.0f</a:t>
            </a:r>
            <a:r>
              <a:rPr lang="fr-FR" altLang="zh-CN" sz="2000" dirty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, </a:t>
            </a:r>
            <a:r>
              <a:rPr lang="fr-FR" altLang="zh-CN" sz="2000" dirty="0" err="1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maxNum</a:t>
            </a:r>
            <a:r>
              <a:rPr lang="fr-FR" altLang="zh-CN" sz="2000" dirty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 =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fr-FR" altLang="zh-CN" sz="2000" dirty="0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%</a:t>
            </a:r>
            <a:r>
              <a:rPr lang="fr-FR" altLang="zh-CN" sz="2000" dirty="0" err="1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ld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\n", 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,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		    </a:t>
            </a:r>
            <a:r>
              <a:rPr lang="fr-FR" altLang="zh-CN" sz="2000" dirty="0" err="1">
                <a:solidFill>
                  <a:schemeClr val="hlink"/>
                </a:solidFill>
                <a:latin typeface="Courier New" pitchFamily="49" charset="0"/>
                <a:ea typeface="宋体" pitchFamily="2" charset="-122"/>
              </a:rPr>
              <a:t>maxNum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);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}</a:t>
            </a:r>
            <a:endParaRPr lang="zh-CN" altLang="en-US" sz="2000" dirty="0">
              <a:solidFill>
                <a:schemeClr val="tx1"/>
              </a:solidFill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289796" name="Rectangle 4"/>
          <p:cNvSpPr>
            <a:spLocks noChangeArrowheads="1"/>
          </p:cNvSpPr>
          <p:nvPr/>
        </p:nvSpPr>
        <p:spPr bwMode="auto">
          <a:xfrm>
            <a:off x="6299200" y="4029075"/>
            <a:ext cx="2881313" cy="8397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7" rIns="92075" bIns="46037" anchor="ctr"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</a:pPr>
            <a:r>
              <a:rPr lang="zh-CN" altLang="en-US" sz="3200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charset="0"/>
              </a:rPr>
              <a:t>用函数实现？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94B1-4BC8-6D43-9250-7A0B4984D8AE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8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395288" y="1557338"/>
            <a:ext cx="3313112" cy="1657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912813" y="1997075"/>
            <a:ext cx="2617787" cy="10160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title"/>
          </p:nvPr>
        </p:nvSpPr>
        <p:spPr>
          <a:xfrm>
            <a:off x="4427538" y="333375"/>
            <a:ext cx="4465637" cy="83978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用函数实现打印最高分</a:t>
            </a:r>
          </a:p>
        </p:txBody>
      </p:sp>
      <p:sp>
        <p:nvSpPr>
          <p:cNvPr id="249858" name="Rectangle 2"/>
          <p:cNvSpPr>
            <a:spLocks noGrp="1" noChangeArrowheads="1"/>
          </p:cNvSpPr>
          <p:nvPr>
            <p:ph idx="1"/>
          </p:nvPr>
        </p:nvSpPr>
        <p:spPr>
          <a:xfrm>
            <a:off x="3779838" y="1628775"/>
            <a:ext cx="5292725" cy="4581525"/>
          </a:xfrm>
          <a:solidFill>
            <a:srgbClr val="CCFFFF"/>
          </a:solidFill>
        </p:spPr>
        <p:txBody>
          <a:bodyPr>
            <a:normAutofit fontScale="62500" lnSpcReduction="20000"/>
          </a:bodyPr>
          <a:lstStyle/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#</a:t>
            </a:r>
            <a:r>
              <a:rPr lang="fr-FR" altLang="zh-CN" sz="1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ea typeface="宋体" pitchFamily="2" charset="-122"/>
              </a:rPr>
              <a:t>include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&lt;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stdio.h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&gt;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#</a:t>
            </a:r>
            <a:r>
              <a:rPr lang="fr-FR" altLang="zh-CN" sz="1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ea typeface="宋体" pitchFamily="2" charset="-122"/>
              </a:rPr>
              <a:t>define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 ARR_SIZE  40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float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FindMax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(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float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arr,int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n);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endParaRPr lang="fr-FR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ourier New" pitchFamily="49" charset="0"/>
              <a:ea typeface="宋体" pitchFamily="2" charset="-122"/>
            </a:endParaRP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ea typeface="宋体" pitchFamily="2" charset="-122"/>
              </a:rPr>
              <a:t>main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()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{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ea typeface="宋体" pitchFamily="2" charset="-122"/>
              </a:rPr>
              <a:t>float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 score[ARR_SIZE],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ea typeface="宋体" pitchFamily="2" charset="-122"/>
              </a:rPr>
              <a:t>int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   n, i;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printf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("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Please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enter total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number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:");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scanf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("%d", &amp;n);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printf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("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Please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enter the score:\n");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ea typeface="宋体" pitchFamily="2" charset="-122"/>
              </a:rPr>
              <a:t>for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(i=0; i&lt;n; i++)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{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  		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scanf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("%f", &amp;score[i]);     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}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=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FindMax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(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score,n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);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printf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("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= %f\n",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maxScore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);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}</a:t>
            </a:r>
            <a:endParaRPr lang="zh-CN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249859" name="Rectangle 3"/>
          <p:cNvSpPr>
            <a:spLocks noChangeArrowheads="1"/>
          </p:cNvSpPr>
          <p:nvPr/>
        </p:nvSpPr>
        <p:spPr bwMode="auto">
          <a:xfrm>
            <a:off x="107950" y="188913"/>
            <a:ext cx="4608513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7" rIns="92075" bIns="46037"/>
          <a:lstStyle/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float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FindMax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(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float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arr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[],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int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n)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{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float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max;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int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i;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	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max =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arr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[0];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for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(i=1; i&lt;n; i++)                      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{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	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if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(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arr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[i] &gt; max)                    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	{  	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		    max =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arr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[i];                   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	}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}</a:t>
            </a:r>
            <a:endParaRPr lang="zh-CN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ea typeface="宋体" pitchFamily="2" charset="-122"/>
            </a:endParaRP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return</a:t>
            </a:r>
            <a:r>
              <a:rPr lang="zh-CN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max;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}</a:t>
            </a:r>
            <a:endParaRPr lang="zh-CN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ED5B-D225-4C46-889C-339509A47D88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4" name="Rectangle 4"/>
          <p:cNvSpPr>
            <a:spLocks noChangeArrowheads="1"/>
          </p:cNvSpPr>
          <p:nvPr/>
        </p:nvSpPr>
        <p:spPr bwMode="auto">
          <a:xfrm>
            <a:off x="179388" y="139700"/>
            <a:ext cx="8756650" cy="354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用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数组</a:t>
            </a: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作为函数的形式参数：</a:t>
            </a:r>
          </a:p>
          <a:p>
            <a:r>
              <a:rPr lang="zh-CN" altLang="en-US" dirty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        由于每次调用函数，作为形式参数的数组，每次都要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重新开辟</a:t>
            </a:r>
            <a:r>
              <a:rPr lang="zh-CN" altLang="en-US" dirty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一块连续的存储空间，每次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复制一堆的实参值，</a:t>
            </a:r>
            <a:r>
              <a:rPr lang="zh-CN" altLang="en-US" dirty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用完又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马上将内存还给系统</a:t>
            </a:r>
            <a:r>
              <a:rPr lang="zh-CN" altLang="en-US" dirty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。需要的系统开销太大。</a:t>
            </a:r>
          </a:p>
          <a:p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因此，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C</a:t>
            </a: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程序设计语言规定，数组作形式参数时，不重新开辟存储空间，而是用实际参数已有的空间。</a:t>
            </a:r>
            <a:endParaRPr lang="en-US" altLang="zh-CN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charset="0"/>
            </a:endParaRPr>
          </a:p>
        </p:txBody>
      </p:sp>
      <p:sp>
        <p:nvSpPr>
          <p:cNvPr id="378885" name="Rectangle 5"/>
          <p:cNvSpPr>
            <a:spLocks noChangeArrowheads="1"/>
          </p:cNvSpPr>
          <p:nvPr/>
        </p:nvSpPr>
        <p:spPr bwMode="auto">
          <a:xfrm>
            <a:off x="468313" y="3644900"/>
            <a:ext cx="4535487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7" rIns="92075" bIns="46037"/>
          <a:lstStyle/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float 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FindMax(float arr[], int n)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{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float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max;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int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i;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	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max = arr[0];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for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(i=1; i&lt;n; i++)                      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{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	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if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(arr[i] &gt; max)                    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	{  	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		    max = arr[i];                   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	}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}	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}</a:t>
            </a:r>
            <a:endParaRPr lang="zh-CN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ea typeface="宋体" pitchFamily="2" charset="-122"/>
            </a:endParaRPr>
          </a:p>
        </p:txBody>
      </p:sp>
      <p:grpSp>
        <p:nvGrpSpPr>
          <p:cNvPr id="378892" name="Group 12"/>
          <p:cNvGrpSpPr>
            <a:grpSpLocks/>
          </p:cNvGrpSpPr>
          <p:nvPr/>
        </p:nvGrpSpPr>
        <p:grpSpPr bwMode="auto">
          <a:xfrm>
            <a:off x="2214563" y="3890963"/>
            <a:ext cx="6696075" cy="1800225"/>
            <a:chOff x="1429" y="2296"/>
            <a:chExt cx="4218" cy="953"/>
          </a:xfrm>
        </p:grpSpPr>
        <p:sp>
          <p:nvSpPr>
            <p:cNvPr id="378890" name="AutoShape 10"/>
            <p:cNvSpPr>
              <a:spLocks/>
            </p:cNvSpPr>
            <p:nvPr/>
          </p:nvSpPr>
          <p:spPr bwMode="auto">
            <a:xfrm>
              <a:off x="2925" y="2557"/>
              <a:ext cx="2722" cy="692"/>
            </a:xfrm>
            <a:prstGeom prst="borderCallout1">
              <a:avLst>
                <a:gd name="adj1" fmla="val 10403"/>
                <a:gd name="adj2" fmla="val -1764"/>
                <a:gd name="adj3" fmla="val -37718"/>
                <a:gd name="adj4" fmla="val -21639"/>
              </a:avLst>
            </a:prstGeom>
            <a:noFill/>
            <a:ln w="3175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algn="ctr"/>
              <a:r>
                <a:rPr lang="zh-CN" altLang="en-US" sz="18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此处虽然写成数组形式，但</a:t>
              </a:r>
              <a:r>
                <a:rPr lang="zh-CN" altLang="en-US" sz="18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不真正开辟形式参数</a:t>
              </a:r>
              <a:r>
                <a:rPr lang="zh-CN" altLang="en-US" sz="18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的内存空间，只产生一个用来</a:t>
              </a:r>
              <a:r>
                <a:rPr lang="zh-CN" altLang="en-US" sz="18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存放地址的变量</a:t>
              </a:r>
              <a:r>
                <a:rPr lang="zh-CN" altLang="en-US" sz="18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。这里这样写是为了说明此处需要放一个数组，作为实际参数</a:t>
              </a:r>
            </a:p>
          </p:txBody>
        </p:sp>
        <p:sp>
          <p:nvSpPr>
            <p:cNvPr id="378891" name="Line 11"/>
            <p:cNvSpPr>
              <a:spLocks noChangeShapeType="1"/>
            </p:cNvSpPr>
            <p:nvPr/>
          </p:nvSpPr>
          <p:spPr bwMode="auto">
            <a:xfrm>
              <a:off x="1429" y="2296"/>
              <a:ext cx="907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7DF6-C961-0D47-94E7-B25FCCB7CF58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ext Box 2"/>
          <p:cNvSpPr txBox="1">
            <a:spLocks noChangeArrowheads="1"/>
          </p:cNvSpPr>
          <p:nvPr/>
        </p:nvSpPr>
        <p:spPr bwMode="auto">
          <a:xfrm>
            <a:off x="381000" y="5464175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kumimoji="1" lang="zh-CN" altLang="en-US">
                <a:solidFill>
                  <a:srgbClr val="CC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　　</a:t>
            </a:r>
          </a:p>
        </p:txBody>
      </p:sp>
      <p:sp>
        <p:nvSpPr>
          <p:cNvPr id="2324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chemeClr val="accent2"/>
                </a:solidFill>
              </a:rPr>
              <a:t>数组名作函数参数</a:t>
            </a:r>
          </a:p>
        </p:txBody>
      </p:sp>
      <p:sp>
        <p:nvSpPr>
          <p:cNvPr id="232459" name="Rectangle 11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484313"/>
            <a:ext cx="5473700" cy="5113337"/>
          </a:xfrm>
        </p:spPr>
        <p:txBody>
          <a:bodyPr>
            <a:normAutofit/>
          </a:bodyPr>
          <a:lstStyle/>
          <a:p>
            <a:pPr marL="342900" indent="-342900" eaLnBrk="1"/>
            <a:r>
              <a:rPr lang="zh-CN" altLang="en-US" sz="2800" dirty="0">
                <a:solidFill>
                  <a:srgbClr val="0066FF"/>
                </a:solidFill>
                <a:ea typeface="宋体" charset="0"/>
              </a:rPr>
              <a:t>传递整个数组到另一个函数内，实际上是将数组的</a:t>
            </a:r>
            <a:r>
              <a:rPr lang="zh-CN" altLang="en-US" sz="2800" dirty="0">
                <a:solidFill>
                  <a:schemeClr val="tx1"/>
                </a:solidFill>
                <a:ea typeface="宋体" charset="0"/>
              </a:rPr>
              <a:t>首地址</a:t>
            </a:r>
            <a:r>
              <a:rPr lang="zh-CN" altLang="en-US" sz="2800" dirty="0">
                <a:solidFill>
                  <a:srgbClr val="0066FF"/>
                </a:solidFill>
                <a:ea typeface="宋体" charset="0"/>
              </a:rPr>
              <a:t>作为参数传过去</a:t>
            </a:r>
          </a:p>
          <a:p>
            <a:pPr marL="742950" lvl="1" eaLnBrk="1"/>
            <a:r>
              <a:rPr lang="zh-CN" altLang="en-US" sz="2400" dirty="0">
                <a:solidFill>
                  <a:schemeClr val="hlink"/>
                </a:solidFill>
                <a:ea typeface="宋体" charset="0"/>
              </a:rPr>
              <a:t>用</a:t>
            </a:r>
            <a:r>
              <a:rPr lang="zh-CN" altLang="en-US" sz="2400" dirty="0">
                <a:solidFill>
                  <a:schemeClr val="accent2"/>
                </a:solidFill>
                <a:ea typeface="宋体" charset="0"/>
              </a:rPr>
              <a:t>数组名</a:t>
            </a:r>
            <a:r>
              <a:rPr lang="zh-CN" altLang="en-US" sz="2400" dirty="0">
                <a:solidFill>
                  <a:schemeClr val="hlink"/>
                </a:solidFill>
                <a:ea typeface="宋体" charset="0"/>
              </a:rPr>
              <a:t>作为</a:t>
            </a:r>
            <a:r>
              <a:rPr lang="zh-CN" altLang="en-US" sz="2400" dirty="0">
                <a:solidFill>
                  <a:schemeClr val="accent2"/>
                </a:solidFill>
                <a:ea typeface="宋体" charset="0"/>
              </a:rPr>
              <a:t>函数参数</a:t>
            </a:r>
          </a:p>
          <a:p>
            <a:pPr marL="742950" lvl="1" eaLnBrk="1"/>
            <a:r>
              <a:rPr lang="zh-CN" altLang="en-US" sz="2400" dirty="0">
                <a:solidFill>
                  <a:schemeClr val="hlink"/>
                </a:solidFill>
                <a:ea typeface="宋体" charset="0"/>
              </a:rPr>
              <a:t>只</a:t>
            </a:r>
            <a:r>
              <a:rPr lang="zh-CN" altLang="en-US" sz="2400" dirty="0">
                <a:solidFill>
                  <a:schemeClr val="accent2"/>
                </a:solidFill>
                <a:ea typeface="宋体" charset="0"/>
              </a:rPr>
              <a:t>拷贝一个地址</a:t>
            </a:r>
            <a:r>
              <a:rPr lang="zh-CN" altLang="en-US" sz="2400" dirty="0">
                <a:solidFill>
                  <a:schemeClr val="hlink"/>
                </a:solidFill>
                <a:ea typeface="宋体" charset="0"/>
              </a:rPr>
              <a:t>自然比拷贝全部数据效率高</a:t>
            </a:r>
          </a:p>
          <a:p>
            <a:pPr marL="742950" lvl="1" eaLnBrk="1"/>
            <a:r>
              <a:rPr lang="zh-CN" altLang="en-US" sz="2400" dirty="0">
                <a:solidFill>
                  <a:schemeClr val="hlink"/>
                </a:solidFill>
                <a:ea typeface="宋体" charset="0"/>
              </a:rPr>
              <a:t>由于首地址相同，故</a:t>
            </a:r>
            <a:r>
              <a:rPr lang="zh-CN" altLang="en-US" sz="2400" dirty="0">
                <a:solidFill>
                  <a:schemeClr val="accent2"/>
                </a:solidFill>
                <a:ea typeface="宋体" charset="0"/>
              </a:rPr>
              <a:t>实参数组与形参数组占用同一段内存</a:t>
            </a:r>
          </a:p>
          <a:p>
            <a:pPr marL="742950" lvl="1" eaLnBrk="1"/>
            <a:r>
              <a:rPr lang="zh-CN" altLang="en-US" sz="2400" dirty="0">
                <a:solidFill>
                  <a:schemeClr val="hlink"/>
                </a:solidFill>
                <a:ea typeface="宋体" charset="0"/>
              </a:rPr>
              <a:t>在该函数内，不仅可以读这个数组的元素，还可以修改它们</a:t>
            </a:r>
            <a:endParaRPr lang="en-US" altLang="zh-CN" sz="2400" dirty="0">
              <a:solidFill>
                <a:schemeClr val="hlink"/>
              </a:solidFill>
              <a:ea typeface="宋体" charset="0"/>
            </a:endParaRPr>
          </a:p>
        </p:txBody>
      </p:sp>
      <p:grpSp>
        <p:nvGrpSpPr>
          <p:cNvPr id="47109" name="Group 47"/>
          <p:cNvGrpSpPr>
            <a:grpSpLocks/>
          </p:cNvGrpSpPr>
          <p:nvPr/>
        </p:nvGrpSpPr>
        <p:grpSpPr bwMode="auto">
          <a:xfrm>
            <a:off x="6732240" y="2492896"/>
            <a:ext cx="495300" cy="887412"/>
            <a:chOff x="4368" y="0"/>
            <a:chExt cx="1392" cy="1567"/>
          </a:xfrm>
        </p:grpSpPr>
        <p:grpSp>
          <p:nvGrpSpPr>
            <p:cNvPr id="47289" name="Group 48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32497" name="Freeform 49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498" name="Freeform 50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499" name="Rectangle 51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500" name="Freeform 52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01" name="Freeform 53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02" name="Freeform 54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03" name="Freeform 55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04" name="Rectangle 56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505" name="Freeform 57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06" name="Freeform 58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07" name="Freeform 59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08" name="Freeform 60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09" name="Freeform 61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10" name="Freeform 62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11" name="Freeform 63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12" name="Freeform 64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13" name="Freeform 65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14" name="Freeform 66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15" name="Freeform 67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16" name="Freeform 68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17" name="Freeform 69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18" name="Freeform 70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19" name="Freeform 71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20" name="Freeform 72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21" name="Freeform 73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22" name="Freeform 74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23" name="Freeform 75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24" name="Freeform 76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25" name="Freeform 77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26" name="Freeform 78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27" name="Freeform 79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28" name="Freeform 80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290" name="Text Box 81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47110" name="Group 82"/>
          <p:cNvGrpSpPr>
            <a:grpSpLocks/>
          </p:cNvGrpSpPr>
          <p:nvPr/>
        </p:nvGrpSpPr>
        <p:grpSpPr bwMode="auto">
          <a:xfrm>
            <a:off x="6948140" y="2708796"/>
            <a:ext cx="495300" cy="887412"/>
            <a:chOff x="4368" y="0"/>
            <a:chExt cx="1392" cy="1567"/>
          </a:xfrm>
        </p:grpSpPr>
        <p:grpSp>
          <p:nvGrpSpPr>
            <p:cNvPr id="47255" name="Group 83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32532" name="Freeform 84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33" name="Freeform 85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34" name="Rectangle 86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535" name="Freeform 87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36" name="Freeform 88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37" name="Freeform 89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38" name="Freeform 90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39" name="Rectangle 91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540" name="Freeform 92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41" name="Freeform 93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42" name="Freeform 94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43" name="Freeform 95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44" name="Freeform 96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45" name="Freeform 97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46" name="Freeform 98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47" name="Freeform 99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48" name="Freeform 100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49" name="Freeform 101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50" name="Freeform 102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51" name="Freeform 103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52" name="Freeform 104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53" name="Freeform 105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54" name="Freeform 106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55" name="Freeform 107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56" name="Freeform 108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57" name="Freeform 109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58" name="Freeform 110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59" name="Freeform 111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60" name="Freeform 112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61" name="Freeform 113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62" name="Freeform 114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63" name="Freeform 115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256" name="Text Box 116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47111" name="Group 117"/>
          <p:cNvGrpSpPr>
            <a:grpSpLocks/>
          </p:cNvGrpSpPr>
          <p:nvPr/>
        </p:nvGrpSpPr>
        <p:grpSpPr bwMode="auto">
          <a:xfrm>
            <a:off x="7164040" y="2924696"/>
            <a:ext cx="495300" cy="887412"/>
            <a:chOff x="4368" y="0"/>
            <a:chExt cx="1392" cy="1567"/>
          </a:xfrm>
        </p:grpSpPr>
        <p:grpSp>
          <p:nvGrpSpPr>
            <p:cNvPr id="47221" name="Group 118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32567" name="Freeform 119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68" name="Freeform 120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69" name="Rectangle 121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570" name="Freeform 122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71" name="Freeform 123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72" name="Freeform 124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73" name="Freeform 125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74" name="Rectangle 126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575" name="Freeform 127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76" name="Freeform 128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77" name="Freeform 129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78" name="Freeform 130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79" name="Freeform 131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80" name="Freeform 132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81" name="Freeform 133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82" name="Freeform 134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83" name="Freeform 135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84" name="Freeform 136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85" name="Freeform 137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86" name="Freeform 138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87" name="Freeform 139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88" name="Freeform 140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89" name="Freeform 141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90" name="Freeform 142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91" name="Freeform 143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92" name="Freeform 144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93" name="Freeform 145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94" name="Freeform 146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95" name="Freeform 147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96" name="Freeform 148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97" name="Freeform 149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598" name="Freeform 150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222" name="Text Box 151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47112" name="Group 152"/>
          <p:cNvGrpSpPr>
            <a:grpSpLocks/>
          </p:cNvGrpSpPr>
          <p:nvPr/>
        </p:nvGrpSpPr>
        <p:grpSpPr bwMode="auto">
          <a:xfrm>
            <a:off x="7379940" y="3140596"/>
            <a:ext cx="495300" cy="887412"/>
            <a:chOff x="4368" y="0"/>
            <a:chExt cx="1392" cy="1567"/>
          </a:xfrm>
        </p:grpSpPr>
        <p:grpSp>
          <p:nvGrpSpPr>
            <p:cNvPr id="47187" name="Group 153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32602" name="Freeform 154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03" name="Freeform 155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04" name="Rectangle 156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605" name="Freeform 157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06" name="Freeform 158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07" name="Freeform 159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08" name="Freeform 160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09" name="Rectangle 161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610" name="Freeform 162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11" name="Freeform 163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12" name="Freeform 164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13" name="Freeform 165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14" name="Freeform 166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15" name="Freeform 167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16" name="Freeform 168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17" name="Freeform 169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18" name="Freeform 170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19" name="Freeform 171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20" name="Freeform 172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21" name="Freeform 173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22" name="Freeform 174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23" name="Freeform 175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24" name="Freeform 176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25" name="Freeform 177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26" name="Freeform 178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27" name="Freeform 179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28" name="Freeform 180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29" name="Freeform 181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30" name="Freeform 182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31" name="Freeform 183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32" name="Freeform 184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33" name="Freeform 185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88" name="Text Box 186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47113" name="Group 187"/>
          <p:cNvGrpSpPr>
            <a:grpSpLocks/>
          </p:cNvGrpSpPr>
          <p:nvPr/>
        </p:nvGrpSpPr>
        <p:grpSpPr bwMode="auto">
          <a:xfrm>
            <a:off x="7595840" y="3356496"/>
            <a:ext cx="495300" cy="887412"/>
            <a:chOff x="4368" y="0"/>
            <a:chExt cx="1392" cy="1567"/>
          </a:xfrm>
        </p:grpSpPr>
        <p:grpSp>
          <p:nvGrpSpPr>
            <p:cNvPr id="47153" name="Group 188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32637" name="Freeform 189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38" name="Freeform 190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39" name="Rectangle 191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640" name="Freeform 192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41" name="Freeform 193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42" name="Freeform 194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43" name="Freeform 195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44" name="Rectangle 196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645" name="Freeform 197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46" name="Freeform 198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47" name="Freeform 199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48" name="Freeform 200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49" name="Freeform 201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50" name="Freeform 202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51" name="Freeform 203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52" name="Freeform 204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53" name="Freeform 205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54" name="Freeform 206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55" name="Freeform 207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56" name="Freeform 208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57" name="Freeform 209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58" name="Freeform 210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59" name="Freeform 211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60" name="Freeform 212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61" name="Freeform 213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62" name="Freeform 214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63" name="Freeform 215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64" name="Freeform 216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65" name="Freeform 217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66" name="Freeform 218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67" name="Freeform 219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68" name="Freeform 220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54" name="Text Box 221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47114" name="Group 222"/>
          <p:cNvGrpSpPr>
            <a:grpSpLocks/>
          </p:cNvGrpSpPr>
          <p:nvPr/>
        </p:nvGrpSpPr>
        <p:grpSpPr bwMode="auto">
          <a:xfrm>
            <a:off x="7811740" y="3572396"/>
            <a:ext cx="495300" cy="887412"/>
            <a:chOff x="4368" y="0"/>
            <a:chExt cx="1392" cy="1567"/>
          </a:xfrm>
        </p:grpSpPr>
        <p:grpSp>
          <p:nvGrpSpPr>
            <p:cNvPr id="47119" name="Group 223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32672" name="Freeform 224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73" name="Freeform 225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74" name="Rectangle 226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675" name="Freeform 227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76" name="Freeform 228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77" name="Freeform 229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78" name="Freeform 230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79" name="Rectangle 231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32680" name="Freeform 232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81" name="Freeform 233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82" name="Freeform 234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83" name="Freeform 235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84" name="Freeform 236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85" name="Freeform 237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86" name="Freeform 238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87" name="Freeform 239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88" name="Freeform 240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89" name="Freeform 241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90" name="Freeform 242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91" name="Freeform 243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92" name="Freeform 244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93" name="Freeform 245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94" name="Freeform 246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95" name="Freeform 247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96" name="Freeform 248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97" name="Freeform 249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98" name="Freeform 250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699" name="Freeform 251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700" name="Freeform 252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701" name="Freeform 253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702" name="Freeform 254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703" name="Freeform 255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20" name="Text Box 256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349200" y="6438960"/>
              <a:ext cx="64080" cy="828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/>
            <p:spPr/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2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91" name="Rectangle 7"/>
          <p:cNvSpPr>
            <a:spLocks noChangeArrowheads="1"/>
          </p:cNvSpPr>
          <p:nvPr/>
        </p:nvSpPr>
        <p:spPr bwMode="auto">
          <a:xfrm>
            <a:off x="2484438" y="6165850"/>
            <a:ext cx="3816350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283575" cy="839788"/>
          </a:xfrm>
        </p:spPr>
        <p:txBody>
          <a:bodyPr/>
          <a:lstStyle/>
          <a:p>
            <a:r>
              <a:rPr lang="zh-CN" altLang="en-US" sz="4000">
                <a:latin typeface="宋体" charset="0"/>
              </a:rPr>
              <a:t> 简单变量和数组作函数参数</a:t>
            </a:r>
            <a:r>
              <a:rPr lang="zh-CN" altLang="en-US" sz="4000"/>
              <a:t>的区别</a:t>
            </a:r>
          </a:p>
        </p:txBody>
      </p:sp>
      <p:graphicFrame>
        <p:nvGraphicFramePr>
          <p:cNvPr id="48134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404938" y="1125538"/>
          <a:ext cx="6694487" cy="243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6" r:id="rId3" imgW="5024628" imgH="1828800" progId="Word.Picture.8">
                  <p:embed/>
                </p:oleObj>
              </mc:Choice>
              <mc:Fallback>
                <p:oleObj r:id="rId3" imgW="5024628" imgH="1828800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1125538"/>
                        <a:ext cx="6694487" cy="243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1885950" y="2143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graphicFrame>
        <p:nvGraphicFramePr>
          <p:cNvPr id="48133" name="Object 4"/>
          <p:cNvGraphicFramePr>
            <a:graphicFrameLocks noChangeAspect="1"/>
          </p:cNvGraphicFramePr>
          <p:nvPr/>
        </p:nvGraphicFramePr>
        <p:xfrm>
          <a:off x="1476375" y="3514725"/>
          <a:ext cx="67691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7" name="图片" r:id="rId5" imgW="5367528" imgH="2569464" progId="Word.Picture.8">
                  <p:embed/>
                </p:oleObj>
              </mc:Choice>
              <mc:Fallback>
                <p:oleObj name="图片" r:id="rId5" imgW="5367528" imgH="2569464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514725"/>
                        <a:ext cx="6769100" cy="334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35" name="Group 8"/>
          <p:cNvGrpSpPr>
            <a:grpSpLocks/>
          </p:cNvGrpSpPr>
          <p:nvPr/>
        </p:nvGrpSpPr>
        <p:grpSpPr bwMode="auto">
          <a:xfrm>
            <a:off x="757238" y="4918075"/>
            <a:ext cx="495300" cy="887413"/>
            <a:chOff x="4368" y="0"/>
            <a:chExt cx="1392" cy="1567"/>
          </a:xfrm>
        </p:grpSpPr>
        <p:grpSp>
          <p:nvGrpSpPr>
            <p:cNvPr id="48384" name="Group 9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796" name="Rectangle 12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797" name="Freeform 13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798" name="Freeform 14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799" name="Freeform 15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00" name="Freeform 16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01" name="Rectangle 17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802" name="Freeform 18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03" name="Freeform 19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04" name="Freeform 20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05" name="Freeform 21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06" name="Freeform 22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07" name="Freeform 23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08" name="Freeform 24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09" name="Freeform 25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0" name="Freeform 26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2" name="Freeform 28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3" name="Freeform 29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4" name="Freeform 30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5" name="Freeform 31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6" name="Freeform 32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7" name="Freeform 33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8" name="Freeform 34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19" name="Freeform 35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20" name="Freeform 36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21" name="Freeform 37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22" name="Freeform 38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23" name="Freeform 39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24" name="Freeform 40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25" name="Freeform 41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385" name="Text Box 42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48136" name="Group 43"/>
          <p:cNvGrpSpPr>
            <a:grpSpLocks/>
          </p:cNvGrpSpPr>
          <p:nvPr/>
        </p:nvGrpSpPr>
        <p:grpSpPr bwMode="auto">
          <a:xfrm>
            <a:off x="973138" y="5133975"/>
            <a:ext cx="495300" cy="887413"/>
            <a:chOff x="4368" y="0"/>
            <a:chExt cx="1392" cy="1567"/>
          </a:xfrm>
        </p:grpSpPr>
        <p:grpSp>
          <p:nvGrpSpPr>
            <p:cNvPr id="48350" name="Group 44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46829" name="Freeform 45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30" name="Freeform 46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31" name="Rectangle 47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832" name="Freeform 48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33" name="Freeform 49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34" name="Freeform 50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35" name="Freeform 51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36" name="Rectangle 52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837" name="Freeform 53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38" name="Freeform 54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39" name="Freeform 55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40" name="Freeform 56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41" name="Freeform 57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42" name="Freeform 58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43" name="Freeform 59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44" name="Freeform 60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45" name="Freeform 61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46" name="Freeform 62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47" name="Freeform 63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48" name="Freeform 64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49" name="Freeform 65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50" name="Freeform 66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51" name="Freeform 67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52" name="Freeform 68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53" name="Freeform 69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54" name="Freeform 70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55" name="Freeform 71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56" name="Freeform 72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57" name="Freeform 73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58" name="Freeform 74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59" name="Freeform 75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60" name="Freeform 76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351" name="Text Box 77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48137" name="Group 78"/>
          <p:cNvGrpSpPr>
            <a:grpSpLocks/>
          </p:cNvGrpSpPr>
          <p:nvPr/>
        </p:nvGrpSpPr>
        <p:grpSpPr bwMode="auto">
          <a:xfrm>
            <a:off x="1189038" y="5349875"/>
            <a:ext cx="495300" cy="887413"/>
            <a:chOff x="4368" y="0"/>
            <a:chExt cx="1392" cy="1567"/>
          </a:xfrm>
        </p:grpSpPr>
        <p:grpSp>
          <p:nvGrpSpPr>
            <p:cNvPr id="48316" name="Group 79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46864" name="Freeform 80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65" name="Freeform 81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867" name="Freeform 83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68" name="Freeform 84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69" name="Freeform 85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70" name="Freeform 86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872" name="Freeform 88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73" name="Freeform 89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74" name="Freeform 90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75" name="Freeform 91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76" name="Freeform 92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77" name="Freeform 93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78" name="Freeform 94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79" name="Freeform 95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80" name="Freeform 96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81" name="Freeform 97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82" name="Freeform 98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83" name="Freeform 99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84" name="Freeform 100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85" name="Freeform 101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86" name="Freeform 102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87" name="Freeform 103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88" name="Freeform 104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89" name="Freeform 105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90" name="Freeform 106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91" name="Freeform 107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92" name="Freeform 108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93" name="Freeform 109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94" name="Freeform 110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895" name="Freeform 111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317" name="Text Box 112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48138" name="Group 113"/>
          <p:cNvGrpSpPr>
            <a:grpSpLocks/>
          </p:cNvGrpSpPr>
          <p:nvPr/>
        </p:nvGrpSpPr>
        <p:grpSpPr bwMode="auto">
          <a:xfrm>
            <a:off x="1404938" y="5565775"/>
            <a:ext cx="495300" cy="887413"/>
            <a:chOff x="4368" y="0"/>
            <a:chExt cx="1392" cy="1567"/>
          </a:xfrm>
        </p:grpSpPr>
        <p:grpSp>
          <p:nvGrpSpPr>
            <p:cNvPr id="48282" name="Group 114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46899" name="Freeform 115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00" name="Freeform 116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01" name="Rectangle 117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902" name="Freeform 118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03" name="Freeform 119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04" name="Freeform 120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05" name="Freeform 121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06" name="Rectangle 122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907" name="Freeform 123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08" name="Freeform 124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09" name="Freeform 125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10" name="Freeform 126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11" name="Freeform 127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12" name="Freeform 128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13" name="Freeform 129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14" name="Freeform 130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15" name="Freeform 131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16" name="Freeform 132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17" name="Freeform 133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18" name="Freeform 134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19" name="Freeform 135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20" name="Freeform 136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21" name="Freeform 137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22" name="Freeform 138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23" name="Freeform 139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24" name="Freeform 140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25" name="Freeform 141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26" name="Freeform 142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27" name="Freeform 143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28" name="Freeform 144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29" name="Freeform 145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30" name="Freeform 146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283" name="Text Box 147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48139" name="Group 148"/>
          <p:cNvGrpSpPr>
            <a:grpSpLocks/>
          </p:cNvGrpSpPr>
          <p:nvPr/>
        </p:nvGrpSpPr>
        <p:grpSpPr bwMode="auto">
          <a:xfrm>
            <a:off x="1620838" y="5781675"/>
            <a:ext cx="495300" cy="887413"/>
            <a:chOff x="4368" y="0"/>
            <a:chExt cx="1392" cy="1567"/>
          </a:xfrm>
        </p:grpSpPr>
        <p:grpSp>
          <p:nvGrpSpPr>
            <p:cNvPr id="48248" name="Group 149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46934" name="Freeform 150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35" name="Freeform 151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36" name="Rectangle 152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937" name="Freeform 153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38" name="Freeform 154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39" name="Freeform 155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40" name="Freeform 156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41" name="Rectangle 157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942" name="Freeform 158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43" name="Freeform 159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44" name="Freeform 160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45" name="Freeform 161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46" name="Freeform 162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47" name="Freeform 163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48" name="Freeform 164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49" name="Freeform 165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50" name="Freeform 166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51" name="Freeform 167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52" name="Freeform 168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53" name="Freeform 169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54" name="Freeform 170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55" name="Freeform 171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56" name="Freeform 172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57" name="Freeform 173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58" name="Freeform 174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59" name="Freeform 175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60" name="Freeform 176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61" name="Freeform 177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62" name="Freeform 178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63" name="Freeform 179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64" name="Freeform 180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65" name="Freeform 181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249" name="Text Box 182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48140" name="Group 183"/>
          <p:cNvGrpSpPr>
            <a:grpSpLocks/>
          </p:cNvGrpSpPr>
          <p:nvPr/>
        </p:nvGrpSpPr>
        <p:grpSpPr bwMode="auto">
          <a:xfrm>
            <a:off x="1836738" y="5997575"/>
            <a:ext cx="495300" cy="887413"/>
            <a:chOff x="4368" y="0"/>
            <a:chExt cx="1392" cy="1567"/>
          </a:xfrm>
        </p:grpSpPr>
        <p:grpSp>
          <p:nvGrpSpPr>
            <p:cNvPr id="48214" name="Group 184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46969" name="Freeform 185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70" name="Freeform 186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71" name="Rectangle 187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972" name="Freeform 188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73" name="Freeform 189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74" name="Freeform 190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75" name="Freeform 191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76" name="Rectangle 192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6977" name="Freeform 193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78" name="Freeform 194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79" name="Freeform 195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80" name="Freeform 196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81" name="Freeform 197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82" name="Freeform 198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83" name="Freeform 199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84" name="Freeform 200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85" name="Freeform 201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86" name="Freeform 202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87" name="Freeform 203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88" name="Freeform 204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89" name="Freeform 205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90" name="Freeform 206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91" name="Freeform 207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92" name="Freeform 208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93" name="Freeform 209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94" name="Freeform 210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95" name="Freeform 211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96" name="Freeform 212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97" name="Freeform 213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98" name="Freeform 214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999" name="Freeform 215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00" name="Freeform 216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215" name="Text Box 217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247003" name="Group 219"/>
          <p:cNvGrpSpPr>
            <a:grpSpLocks/>
          </p:cNvGrpSpPr>
          <p:nvPr/>
        </p:nvGrpSpPr>
        <p:grpSpPr bwMode="auto">
          <a:xfrm>
            <a:off x="395288" y="1412875"/>
            <a:ext cx="495300" cy="887413"/>
            <a:chOff x="4368" y="0"/>
            <a:chExt cx="1392" cy="1567"/>
          </a:xfrm>
        </p:grpSpPr>
        <p:grpSp>
          <p:nvGrpSpPr>
            <p:cNvPr id="48180" name="Group 220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47005" name="Freeform 221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06" name="Freeform 222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07" name="Rectangle 223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7008" name="Freeform 224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09" name="Freeform 225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10" name="Freeform 226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11" name="Freeform 227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12" name="Rectangle 228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7013" name="Freeform 229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14" name="Freeform 230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15" name="Freeform 231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16" name="Freeform 232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17" name="Freeform 233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18" name="Freeform 234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19" name="Freeform 235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20" name="Freeform 236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21" name="Freeform 237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22" name="Freeform 238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23" name="Freeform 239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24" name="Freeform 240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25" name="Freeform 241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26" name="Freeform 242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27" name="Freeform 243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28" name="Freeform 244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29" name="Freeform 245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30" name="Freeform 246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31" name="Freeform 247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32" name="Freeform 248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33" name="Freeform 249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34" name="Freeform 250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35" name="Freeform 251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36" name="Freeform 252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81" name="Text Box 253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247038" name="Group 254"/>
          <p:cNvGrpSpPr>
            <a:grpSpLocks/>
          </p:cNvGrpSpPr>
          <p:nvPr/>
        </p:nvGrpSpPr>
        <p:grpSpPr bwMode="auto">
          <a:xfrm>
            <a:off x="395288" y="2325688"/>
            <a:ext cx="495300" cy="887412"/>
            <a:chOff x="4368" y="0"/>
            <a:chExt cx="1392" cy="1567"/>
          </a:xfrm>
        </p:grpSpPr>
        <p:grpSp>
          <p:nvGrpSpPr>
            <p:cNvPr id="48146" name="Group 255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247040" name="Freeform 256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41" name="Freeform 257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42" name="Rectangle 258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7043" name="Freeform 259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44" name="Freeform 260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45" name="Freeform 261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46" name="Freeform 262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47" name="Rectangle 263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47048" name="Freeform 264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49" name="Freeform 265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50" name="Freeform 266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51" name="Freeform 267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52" name="Freeform 268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53" name="Freeform 269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54" name="Freeform 270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55" name="Freeform 271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56" name="Freeform 272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57" name="Freeform 273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58" name="Freeform 274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59" name="Freeform 275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60" name="Freeform 276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61" name="Freeform 277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62" name="Freeform 278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63" name="Freeform 279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64" name="Freeform 280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65" name="Freeform 281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66" name="Freeform 282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67" name="Freeform 283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68" name="Freeform 284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69" name="Freeform 285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70" name="Freeform 286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071" name="Freeform 287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47" name="Text Box 288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188E4-F107-F741-A33B-3627D14DEE33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7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7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47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47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ChangeArrowheads="1"/>
          </p:cNvSpPr>
          <p:nvPr/>
        </p:nvSpPr>
        <p:spPr bwMode="auto">
          <a:xfrm>
            <a:off x="395288" y="1557338"/>
            <a:ext cx="3313112" cy="1657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79907" name="Rectangle 3"/>
          <p:cNvSpPr>
            <a:spLocks noChangeArrowheads="1"/>
          </p:cNvSpPr>
          <p:nvPr/>
        </p:nvSpPr>
        <p:spPr bwMode="auto">
          <a:xfrm>
            <a:off x="912813" y="1997075"/>
            <a:ext cx="2617787" cy="10160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79910" name="Rectangle 6"/>
          <p:cNvSpPr>
            <a:spLocks noGrp="1" noChangeArrowheads="1"/>
          </p:cNvSpPr>
          <p:nvPr>
            <p:ph type="title"/>
          </p:nvPr>
        </p:nvSpPr>
        <p:spPr>
          <a:xfrm>
            <a:off x="4427538" y="333375"/>
            <a:ext cx="4465637" cy="83978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用函数实现打印最高分</a:t>
            </a:r>
          </a:p>
        </p:txBody>
      </p:sp>
      <p:sp>
        <p:nvSpPr>
          <p:cNvPr id="379908" name="Rectangle 4"/>
          <p:cNvSpPr>
            <a:spLocks noGrp="1" noChangeArrowheads="1"/>
          </p:cNvSpPr>
          <p:nvPr>
            <p:ph idx="1"/>
          </p:nvPr>
        </p:nvSpPr>
        <p:spPr>
          <a:xfrm>
            <a:off x="3779838" y="1628775"/>
            <a:ext cx="5184775" cy="4824413"/>
          </a:xfrm>
          <a:solidFill>
            <a:srgbClr val="CCFFFF"/>
          </a:solidFill>
        </p:spPr>
        <p:txBody>
          <a:bodyPr>
            <a:normAutofit fontScale="77500" lnSpcReduction="20000"/>
          </a:bodyPr>
          <a:lstStyle/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#</a:t>
            </a:r>
            <a:r>
              <a:rPr lang="fr-FR" altLang="zh-CN" sz="1600" dirty="0">
                <a:solidFill>
                  <a:schemeClr val="accent2"/>
                </a:solidFill>
                <a:effectLst/>
                <a:latin typeface="Courier New" pitchFamily="49" charset="0"/>
                <a:ea typeface="宋体" pitchFamily="2" charset="-122"/>
              </a:rPr>
              <a:t>include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&lt;stdio.h&gt;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#</a:t>
            </a:r>
            <a:r>
              <a:rPr lang="fr-FR" altLang="zh-CN" sz="1600" dirty="0">
                <a:solidFill>
                  <a:schemeClr val="accent2"/>
                </a:solidFill>
                <a:effectLst/>
                <a:latin typeface="Courier New" pitchFamily="49" charset="0"/>
                <a:ea typeface="宋体" pitchFamily="2" charset="-122"/>
              </a:rPr>
              <a:t>define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 ARR_SIZE  40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float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FindMax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(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float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arr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[],int n);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endParaRPr lang="fr-FR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ourier New" pitchFamily="49" charset="0"/>
              <a:ea typeface="宋体" pitchFamily="2" charset="-122"/>
            </a:endParaRP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accent2"/>
                </a:solidFill>
                <a:effectLst/>
                <a:latin typeface="Courier New" pitchFamily="49" charset="0"/>
                <a:ea typeface="宋体" pitchFamily="2" charset="-122"/>
              </a:rPr>
              <a:t>main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()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{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>
                <a:solidFill>
                  <a:schemeClr val="accent2"/>
                </a:solidFill>
                <a:effectLst/>
                <a:latin typeface="Courier New" pitchFamily="49" charset="0"/>
                <a:ea typeface="宋体" pitchFamily="2" charset="-122"/>
              </a:rPr>
              <a:t>float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 score[ARR_SIZE], maxScore;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>
                <a:solidFill>
                  <a:schemeClr val="accent2"/>
                </a:solidFill>
                <a:effectLst/>
                <a:latin typeface="Courier New" pitchFamily="49" charset="0"/>
                <a:ea typeface="宋体" pitchFamily="2" charset="-122"/>
              </a:rPr>
              <a:t>int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   n, i;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printf("Please enter total number:");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scanf("%d", &amp;n);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printf("Please enter the score:\n");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>
                <a:solidFill>
                  <a:schemeClr val="accent2"/>
                </a:solidFill>
                <a:effectLst/>
                <a:latin typeface="Courier New" pitchFamily="49" charset="0"/>
                <a:ea typeface="宋体" pitchFamily="2" charset="-122"/>
              </a:rPr>
              <a:t>for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(i=0; i&lt;n; i++)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{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   		scanf("%f", &amp;score[i]);     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}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maxScore = FindMax(</a:t>
            </a:r>
            <a:r>
              <a:rPr lang="fr-FR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ea typeface="宋体" pitchFamily="2" charset="-122"/>
              </a:rPr>
              <a:t>score,  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);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	printf("maxScore = %.0f\n", maxScore);  </a:t>
            </a:r>
          </a:p>
          <a:p>
            <a:pPr eaLnBrk="1">
              <a:lnSpc>
                <a:spcPct val="75000"/>
              </a:lnSpc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  <a:ea typeface="宋体" pitchFamily="2" charset="-122"/>
              </a:rPr>
              <a:t>}</a:t>
            </a:r>
            <a:endParaRPr lang="zh-CN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379909" name="Rectangle 5"/>
          <p:cNvSpPr>
            <a:spLocks noChangeArrowheads="1"/>
          </p:cNvSpPr>
          <p:nvPr/>
        </p:nvSpPr>
        <p:spPr bwMode="auto">
          <a:xfrm>
            <a:off x="107950" y="188913"/>
            <a:ext cx="4608513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7" rIns="92075" bIns="46037"/>
          <a:lstStyle/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float 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FindMax(float arr[], int </a:t>
            </a:r>
            <a:r>
              <a:rPr lang="fr-FR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)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{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float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max;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int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i;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	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max = arr[0];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for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(i=1; i&lt;</a:t>
            </a:r>
            <a:r>
              <a:rPr lang="fr-FR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; i++)                      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{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	</a:t>
            </a:r>
            <a:r>
              <a:rPr lang="fr-FR" altLang="zh-CN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if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(arr[i] &gt; max)                    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	{  	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		    max = arr[i];                     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   	}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	}	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r</a:t>
            </a:r>
            <a:r>
              <a:rPr lang="fr-FR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eturn</a:t>
            </a: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 max;</a:t>
            </a:r>
          </a:p>
          <a:p>
            <a:pPr marL="374650" indent="-374650" eaLnBrk="1">
              <a:lnSpc>
                <a:spcPct val="7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  <a:defRPr/>
            </a:pPr>
            <a:r>
              <a:rPr lang="fr-FR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宋体" pitchFamily="2" charset="-122"/>
              </a:rPr>
              <a:t>}</a:t>
            </a:r>
            <a:endParaRPr lang="zh-CN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379954" name="Text Box 50"/>
          <p:cNvSpPr txBox="1">
            <a:spLocks noChangeArrowheads="1"/>
          </p:cNvSpPr>
          <p:nvPr/>
        </p:nvSpPr>
        <p:spPr bwMode="auto">
          <a:xfrm>
            <a:off x="395288" y="3933825"/>
            <a:ext cx="32400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9997" name="Text Box 93"/>
          <p:cNvSpPr txBox="1">
            <a:spLocks noChangeArrowheads="1"/>
          </p:cNvSpPr>
          <p:nvPr/>
        </p:nvSpPr>
        <p:spPr bwMode="auto">
          <a:xfrm>
            <a:off x="468313" y="3789363"/>
            <a:ext cx="2879725" cy="1800225"/>
          </a:xfrm>
          <a:prstGeom prst="rect">
            <a:avLst/>
          </a:prstGeom>
          <a:noFill/>
          <a:ln w="254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lang="zh-CN" alt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向函数传递一维数组时，最好同时再用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一个参数传递数组的</a:t>
            </a:r>
            <a:r>
              <a:rPr lang="zh-CN" altLang="en-US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长度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611188" y="3789363"/>
            <a:ext cx="2592387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193" y="5579948"/>
            <a:ext cx="2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n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80000" name="Picture 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19063"/>
            <a:ext cx="444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" name="Picture 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1522413"/>
            <a:ext cx="444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80CF7-68AA-B449-A2D9-A0361751F903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9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9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9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9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990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990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990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990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00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97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向函数传递二维数组</a:t>
            </a:r>
          </a:p>
        </p:txBody>
      </p:sp>
      <p:grpSp>
        <p:nvGrpSpPr>
          <p:cNvPr id="308231" name="Group 7"/>
          <p:cNvGrpSpPr>
            <a:grpSpLocks/>
          </p:cNvGrpSpPr>
          <p:nvPr/>
        </p:nvGrpSpPr>
        <p:grpSpPr bwMode="auto">
          <a:xfrm>
            <a:off x="7127875" y="2097088"/>
            <a:ext cx="1981200" cy="4572000"/>
            <a:chOff x="4512" y="336"/>
            <a:chExt cx="1248" cy="2880"/>
          </a:xfrm>
        </p:grpSpPr>
        <p:sp>
          <p:nvSpPr>
            <p:cNvPr id="64761" name="Text Box 8"/>
            <p:cNvSpPr txBox="1">
              <a:spLocks noChangeArrowheads="1"/>
            </p:cNvSpPr>
            <p:nvPr/>
          </p:nvSpPr>
          <p:spPr bwMode="auto">
            <a:xfrm>
              <a:off x="5210" y="645"/>
              <a:ext cx="550" cy="1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a[0][0]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a[0][1]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a[0][2]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a[1][0]</a:t>
              </a:r>
            </a:p>
          </p:txBody>
        </p:sp>
        <p:sp>
          <p:nvSpPr>
            <p:cNvPr id="64762" name="Text Box 9"/>
            <p:cNvSpPr txBox="1">
              <a:spLocks noChangeArrowheads="1"/>
            </p:cNvSpPr>
            <p:nvPr/>
          </p:nvSpPr>
          <p:spPr bwMode="auto">
            <a:xfrm>
              <a:off x="5210" y="2127"/>
              <a:ext cx="550" cy="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a[1][1]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a[1][2]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zh-CN" altLang="en-US" sz="1800">
                <a:solidFill>
                  <a:schemeClr val="tx1"/>
                </a:solidFill>
                <a:ea typeface="宋体" charset="0"/>
              </a:endParaRPr>
            </a:p>
          </p:txBody>
        </p:sp>
        <p:grpSp>
          <p:nvGrpSpPr>
            <p:cNvPr id="64763" name="Group 10"/>
            <p:cNvGrpSpPr>
              <a:grpSpLocks/>
            </p:cNvGrpSpPr>
            <p:nvPr/>
          </p:nvGrpSpPr>
          <p:grpSpPr bwMode="auto">
            <a:xfrm>
              <a:off x="4512" y="336"/>
              <a:ext cx="759" cy="2880"/>
              <a:chOff x="4512" y="336"/>
              <a:chExt cx="759" cy="2880"/>
            </a:xfrm>
          </p:grpSpPr>
          <p:grpSp>
            <p:nvGrpSpPr>
              <p:cNvPr id="64764" name="Group 11"/>
              <p:cNvGrpSpPr>
                <a:grpSpLocks/>
              </p:cNvGrpSpPr>
              <p:nvPr/>
            </p:nvGrpSpPr>
            <p:grpSpPr bwMode="auto">
              <a:xfrm>
                <a:off x="4512" y="336"/>
                <a:ext cx="576" cy="1920"/>
                <a:chOff x="4752" y="576"/>
                <a:chExt cx="576" cy="1920"/>
              </a:xfrm>
            </p:grpSpPr>
            <p:sp>
              <p:nvSpPr>
                <p:cNvPr id="308236" name="Rectangle 12"/>
                <p:cNvSpPr>
                  <a:spLocks noChangeArrowheads="1"/>
                </p:cNvSpPr>
                <p:nvPr/>
              </p:nvSpPr>
              <p:spPr bwMode="auto">
                <a:xfrm>
                  <a:off x="4752" y="960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37" name="Rectangle 13"/>
                <p:cNvSpPr>
                  <a:spLocks noChangeArrowheads="1"/>
                </p:cNvSpPr>
                <p:nvPr/>
              </p:nvSpPr>
              <p:spPr bwMode="auto">
                <a:xfrm>
                  <a:off x="4752" y="1152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38" name="Rectangle 14"/>
                <p:cNvSpPr>
                  <a:spLocks noChangeArrowheads="1"/>
                </p:cNvSpPr>
                <p:nvPr/>
              </p:nvSpPr>
              <p:spPr bwMode="auto">
                <a:xfrm>
                  <a:off x="4752" y="1344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39" name="Rectangle 15"/>
                <p:cNvSpPr>
                  <a:spLocks noChangeArrowheads="1"/>
                </p:cNvSpPr>
                <p:nvPr/>
              </p:nvSpPr>
              <p:spPr bwMode="auto">
                <a:xfrm>
                  <a:off x="4752" y="1536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40" name="Rectangle 16"/>
                <p:cNvSpPr>
                  <a:spLocks noChangeArrowheads="1"/>
                </p:cNvSpPr>
                <p:nvPr/>
              </p:nvSpPr>
              <p:spPr bwMode="auto">
                <a:xfrm>
                  <a:off x="4752" y="1728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41" name="Rectangle 17"/>
                <p:cNvSpPr>
                  <a:spLocks noChangeArrowheads="1"/>
                </p:cNvSpPr>
                <p:nvPr/>
              </p:nvSpPr>
              <p:spPr bwMode="auto">
                <a:xfrm>
                  <a:off x="4752" y="1920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42" name="Rectangle 18"/>
                <p:cNvSpPr>
                  <a:spLocks noChangeArrowheads="1"/>
                </p:cNvSpPr>
                <p:nvPr/>
              </p:nvSpPr>
              <p:spPr bwMode="auto">
                <a:xfrm>
                  <a:off x="4752" y="2112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43" name="Rectangle 19"/>
                <p:cNvSpPr>
                  <a:spLocks noChangeArrowheads="1"/>
                </p:cNvSpPr>
                <p:nvPr/>
              </p:nvSpPr>
              <p:spPr bwMode="auto">
                <a:xfrm>
                  <a:off x="4752" y="2304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44" name="Rectangle 20"/>
                <p:cNvSpPr>
                  <a:spLocks noChangeArrowheads="1"/>
                </p:cNvSpPr>
                <p:nvPr/>
              </p:nvSpPr>
              <p:spPr bwMode="auto">
                <a:xfrm>
                  <a:off x="4752" y="768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45" name="Rectangle 21"/>
                <p:cNvSpPr>
                  <a:spLocks noChangeArrowheads="1"/>
                </p:cNvSpPr>
                <p:nvPr/>
              </p:nvSpPr>
              <p:spPr bwMode="auto">
                <a:xfrm>
                  <a:off x="4752" y="576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308246" name="AutoShape 22"/>
              <p:cNvSpPr>
                <a:spLocks/>
              </p:cNvSpPr>
              <p:nvPr/>
            </p:nvSpPr>
            <p:spPr bwMode="auto">
              <a:xfrm>
                <a:off x="5088" y="609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47" name="AutoShape 23"/>
              <p:cNvSpPr>
                <a:spLocks/>
              </p:cNvSpPr>
              <p:nvPr/>
            </p:nvSpPr>
            <p:spPr bwMode="auto">
              <a:xfrm>
                <a:off x="5088" y="993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48" name="AutoShape 24"/>
              <p:cNvSpPr>
                <a:spLocks/>
              </p:cNvSpPr>
              <p:nvPr/>
            </p:nvSpPr>
            <p:spPr bwMode="auto">
              <a:xfrm>
                <a:off x="5088" y="1377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49" name="AutoShape 25"/>
              <p:cNvSpPr>
                <a:spLocks/>
              </p:cNvSpPr>
              <p:nvPr/>
            </p:nvSpPr>
            <p:spPr bwMode="auto">
              <a:xfrm>
                <a:off x="5088" y="1750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50" name="Rectangle 26"/>
              <p:cNvSpPr>
                <a:spLocks noChangeArrowheads="1"/>
              </p:cNvSpPr>
              <p:nvPr/>
            </p:nvSpPr>
            <p:spPr bwMode="auto">
              <a:xfrm>
                <a:off x="4512" y="2640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51" name="Rectangle 27"/>
              <p:cNvSpPr>
                <a:spLocks noChangeArrowheads="1"/>
              </p:cNvSpPr>
              <p:nvPr/>
            </p:nvSpPr>
            <p:spPr bwMode="auto">
              <a:xfrm>
                <a:off x="4512" y="2832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52" name="Rectangle 28"/>
              <p:cNvSpPr>
                <a:spLocks noChangeArrowheads="1"/>
              </p:cNvSpPr>
              <p:nvPr/>
            </p:nvSpPr>
            <p:spPr bwMode="auto">
              <a:xfrm>
                <a:off x="4512" y="3024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53" name="Rectangle 29"/>
              <p:cNvSpPr>
                <a:spLocks noChangeArrowheads="1"/>
              </p:cNvSpPr>
              <p:nvPr/>
            </p:nvSpPr>
            <p:spPr bwMode="auto">
              <a:xfrm>
                <a:off x="4512" y="2448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54" name="Rectangle 30"/>
              <p:cNvSpPr>
                <a:spLocks noChangeArrowheads="1"/>
              </p:cNvSpPr>
              <p:nvPr/>
            </p:nvSpPr>
            <p:spPr bwMode="auto">
              <a:xfrm>
                <a:off x="4512" y="2256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55" name="AutoShape 31"/>
              <p:cNvSpPr>
                <a:spLocks/>
              </p:cNvSpPr>
              <p:nvPr/>
            </p:nvSpPr>
            <p:spPr bwMode="auto">
              <a:xfrm>
                <a:off x="5088" y="2119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56" name="AutoShape 32"/>
              <p:cNvSpPr>
                <a:spLocks/>
              </p:cNvSpPr>
              <p:nvPr/>
            </p:nvSpPr>
            <p:spPr bwMode="auto">
              <a:xfrm>
                <a:off x="5088" y="2503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</p:grpSp>
      </p:grpSp>
      <p:sp>
        <p:nvSpPr>
          <p:cNvPr id="308257" name="Line 33"/>
          <p:cNvSpPr>
            <a:spLocks noChangeShapeType="1"/>
          </p:cNvSpPr>
          <p:nvPr/>
        </p:nvSpPr>
        <p:spPr bwMode="auto">
          <a:xfrm>
            <a:off x="7137400" y="4233863"/>
            <a:ext cx="935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08258" name="Line 34"/>
          <p:cNvSpPr>
            <a:spLocks noChangeShapeType="1"/>
          </p:cNvSpPr>
          <p:nvPr/>
        </p:nvSpPr>
        <p:spPr bwMode="auto">
          <a:xfrm>
            <a:off x="7127875" y="6064250"/>
            <a:ext cx="935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08259" name="Line 35"/>
          <p:cNvSpPr>
            <a:spLocks noChangeShapeType="1"/>
          </p:cNvSpPr>
          <p:nvPr/>
        </p:nvSpPr>
        <p:spPr bwMode="auto">
          <a:xfrm>
            <a:off x="7127875" y="2405063"/>
            <a:ext cx="935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308260" name="Line 36"/>
          <p:cNvSpPr>
            <a:spLocks noChangeShapeType="1"/>
          </p:cNvSpPr>
          <p:nvPr/>
        </p:nvSpPr>
        <p:spPr bwMode="auto">
          <a:xfrm>
            <a:off x="6635750" y="2603500"/>
            <a:ext cx="457200" cy="0"/>
          </a:xfrm>
          <a:prstGeom prst="line">
            <a:avLst/>
          </a:prstGeom>
          <a:noFill/>
          <a:ln w="38100" cap="sq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64524" name="ImgPreview" descr="文件名: BL00561_.wmf&#10;关键字: 外部, 家, 建筑物 ...&#10;文件大小: 7 K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63575"/>
            <a:ext cx="1366838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64525" name="Group 38"/>
          <p:cNvGrpSpPr>
            <a:grpSpLocks/>
          </p:cNvGrpSpPr>
          <p:nvPr/>
        </p:nvGrpSpPr>
        <p:grpSpPr bwMode="auto">
          <a:xfrm>
            <a:off x="7135813" y="2103438"/>
            <a:ext cx="1981200" cy="4572000"/>
            <a:chOff x="4512" y="336"/>
            <a:chExt cx="1248" cy="2880"/>
          </a:xfrm>
        </p:grpSpPr>
        <p:sp>
          <p:nvSpPr>
            <p:cNvPr id="64736" name="Text Box 39"/>
            <p:cNvSpPr txBox="1">
              <a:spLocks noChangeArrowheads="1"/>
            </p:cNvSpPr>
            <p:nvPr/>
          </p:nvSpPr>
          <p:spPr bwMode="auto">
            <a:xfrm>
              <a:off x="5210" y="645"/>
              <a:ext cx="550" cy="1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a[0][0]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a[0][1]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a[0][2]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a[1][0]</a:t>
              </a:r>
            </a:p>
          </p:txBody>
        </p:sp>
        <p:sp>
          <p:nvSpPr>
            <p:cNvPr id="64737" name="Text Box 40"/>
            <p:cNvSpPr txBox="1">
              <a:spLocks noChangeArrowheads="1"/>
            </p:cNvSpPr>
            <p:nvPr/>
          </p:nvSpPr>
          <p:spPr bwMode="auto">
            <a:xfrm>
              <a:off x="5210" y="2127"/>
              <a:ext cx="550" cy="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a[1][1]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en-US" altLang="zh-CN" sz="1800">
                <a:solidFill>
                  <a:schemeClr val="tx1"/>
                </a:solidFill>
                <a:ea typeface="宋体" charset="0"/>
              </a:endParaRPr>
            </a:p>
            <a:p>
              <a:pPr eaLnBrk="1" hangingPunct="1">
                <a:spcBef>
                  <a:spcPct val="10000"/>
                </a:spcBef>
              </a:pPr>
              <a:r>
                <a:rPr kumimoji="1" lang="en-US" altLang="zh-CN" sz="1800">
                  <a:solidFill>
                    <a:schemeClr val="tx1"/>
                  </a:solidFill>
                  <a:ea typeface="宋体" charset="0"/>
                </a:rPr>
                <a:t>a[1][2]</a:t>
              </a:r>
            </a:p>
            <a:p>
              <a:pPr eaLnBrk="1" hangingPunct="1">
                <a:spcBef>
                  <a:spcPct val="10000"/>
                </a:spcBef>
              </a:pPr>
              <a:endParaRPr kumimoji="1" lang="zh-CN" altLang="en-US" sz="1800">
                <a:solidFill>
                  <a:schemeClr val="tx1"/>
                </a:solidFill>
                <a:ea typeface="宋体" charset="0"/>
              </a:endParaRPr>
            </a:p>
          </p:txBody>
        </p:sp>
        <p:grpSp>
          <p:nvGrpSpPr>
            <p:cNvPr id="64738" name="Group 41"/>
            <p:cNvGrpSpPr>
              <a:grpSpLocks/>
            </p:cNvGrpSpPr>
            <p:nvPr/>
          </p:nvGrpSpPr>
          <p:grpSpPr bwMode="auto">
            <a:xfrm>
              <a:off x="4512" y="336"/>
              <a:ext cx="759" cy="2880"/>
              <a:chOff x="4512" y="336"/>
              <a:chExt cx="759" cy="2880"/>
            </a:xfrm>
          </p:grpSpPr>
          <p:grpSp>
            <p:nvGrpSpPr>
              <p:cNvPr id="64739" name="Group 42"/>
              <p:cNvGrpSpPr>
                <a:grpSpLocks/>
              </p:cNvGrpSpPr>
              <p:nvPr/>
            </p:nvGrpSpPr>
            <p:grpSpPr bwMode="auto">
              <a:xfrm>
                <a:off x="4512" y="336"/>
                <a:ext cx="576" cy="1920"/>
                <a:chOff x="4752" y="576"/>
                <a:chExt cx="576" cy="1920"/>
              </a:xfrm>
            </p:grpSpPr>
            <p:sp>
              <p:nvSpPr>
                <p:cNvPr id="308267" name="Rectangle 43"/>
                <p:cNvSpPr>
                  <a:spLocks noChangeArrowheads="1"/>
                </p:cNvSpPr>
                <p:nvPr/>
              </p:nvSpPr>
              <p:spPr bwMode="auto">
                <a:xfrm>
                  <a:off x="4752" y="960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68" name="Rectangle 44"/>
                <p:cNvSpPr>
                  <a:spLocks noChangeArrowheads="1"/>
                </p:cNvSpPr>
                <p:nvPr/>
              </p:nvSpPr>
              <p:spPr bwMode="auto">
                <a:xfrm>
                  <a:off x="4752" y="1152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69" name="Rectangle 45"/>
                <p:cNvSpPr>
                  <a:spLocks noChangeArrowheads="1"/>
                </p:cNvSpPr>
                <p:nvPr/>
              </p:nvSpPr>
              <p:spPr bwMode="auto">
                <a:xfrm>
                  <a:off x="4752" y="1344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70" name="Rectangle 46"/>
                <p:cNvSpPr>
                  <a:spLocks noChangeArrowheads="1"/>
                </p:cNvSpPr>
                <p:nvPr/>
              </p:nvSpPr>
              <p:spPr bwMode="auto">
                <a:xfrm>
                  <a:off x="4752" y="1536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71" name="Rectangle 47"/>
                <p:cNvSpPr>
                  <a:spLocks noChangeArrowheads="1"/>
                </p:cNvSpPr>
                <p:nvPr/>
              </p:nvSpPr>
              <p:spPr bwMode="auto">
                <a:xfrm>
                  <a:off x="4752" y="1728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72" name="Rectangle 48"/>
                <p:cNvSpPr>
                  <a:spLocks noChangeArrowheads="1"/>
                </p:cNvSpPr>
                <p:nvPr/>
              </p:nvSpPr>
              <p:spPr bwMode="auto">
                <a:xfrm>
                  <a:off x="4752" y="1920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73" name="Rectangle 49"/>
                <p:cNvSpPr>
                  <a:spLocks noChangeArrowheads="1"/>
                </p:cNvSpPr>
                <p:nvPr/>
              </p:nvSpPr>
              <p:spPr bwMode="auto">
                <a:xfrm>
                  <a:off x="4752" y="2112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74" name="Rectangle 50"/>
                <p:cNvSpPr>
                  <a:spLocks noChangeArrowheads="1"/>
                </p:cNvSpPr>
                <p:nvPr/>
              </p:nvSpPr>
              <p:spPr bwMode="auto">
                <a:xfrm>
                  <a:off x="4752" y="2304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75" name="Rectangle 51"/>
                <p:cNvSpPr>
                  <a:spLocks noChangeArrowheads="1"/>
                </p:cNvSpPr>
                <p:nvPr/>
              </p:nvSpPr>
              <p:spPr bwMode="auto">
                <a:xfrm>
                  <a:off x="4752" y="768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  <p:sp>
              <p:nvSpPr>
                <p:cNvPr id="308276" name="Rectangle 52"/>
                <p:cNvSpPr>
                  <a:spLocks noChangeArrowheads="1"/>
                </p:cNvSpPr>
                <p:nvPr/>
              </p:nvSpPr>
              <p:spPr bwMode="auto">
                <a:xfrm>
                  <a:off x="4752" y="576"/>
                  <a:ext cx="576" cy="192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308277" name="AutoShape 53"/>
              <p:cNvSpPr>
                <a:spLocks/>
              </p:cNvSpPr>
              <p:nvPr/>
            </p:nvSpPr>
            <p:spPr bwMode="auto">
              <a:xfrm>
                <a:off x="5088" y="609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78" name="AutoShape 54"/>
              <p:cNvSpPr>
                <a:spLocks/>
              </p:cNvSpPr>
              <p:nvPr/>
            </p:nvSpPr>
            <p:spPr bwMode="auto">
              <a:xfrm>
                <a:off x="5088" y="993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79" name="AutoShape 55"/>
              <p:cNvSpPr>
                <a:spLocks/>
              </p:cNvSpPr>
              <p:nvPr/>
            </p:nvSpPr>
            <p:spPr bwMode="auto">
              <a:xfrm>
                <a:off x="5088" y="1377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80" name="AutoShape 56"/>
              <p:cNvSpPr>
                <a:spLocks/>
              </p:cNvSpPr>
              <p:nvPr/>
            </p:nvSpPr>
            <p:spPr bwMode="auto">
              <a:xfrm>
                <a:off x="5088" y="1750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81" name="Rectangle 57"/>
              <p:cNvSpPr>
                <a:spLocks noChangeArrowheads="1"/>
              </p:cNvSpPr>
              <p:nvPr/>
            </p:nvSpPr>
            <p:spPr bwMode="auto">
              <a:xfrm>
                <a:off x="4512" y="2640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82" name="Rectangle 58"/>
              <p:cNvSpPr>
                <a:spLocks noChangeArrowheads="1"/>
              </p:cNvSpPr>
              <p:nvPr/>
            </p:nvSpPr>
            <p:spPr bwMode="auto">
              <a:xfrm>
                <a:off x="4512" y="2832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83" name="Rectangle 59"/>
              <p:cNvSpPr>
                <a:spLocks noChangeArrowheads="1"/>
              </p:cNvSpPr>
              <p:nvPr/>
            </p:nvSpPr>
            <p:spPr bwMode="auto">
              <a:xfrm>
                <a:off x="4512" y="3024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84" name="Rectangle 60"/>
              <p:cNvSpPr>
                <a:spLocks noChangeArrowheads="1"/>
              </p:cNvSpPr>
              <p:nvPr/>
            </p:nvSpPr>
            <p:spPr bwMode="auto">
              <a:xfrm>
                <a:off x="4512" y="2448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85" name="Rectangle 61"/>
              <p:cNvSpPr>
                <a:spLocks noChangeArrowheads="1"/>
              </p:cNvSpPr>
              <p:nvPr/>
            </p:nvSpPr>
            <p:spPr bwMode="auto">
              <a:xfrm>
                <a:off x="4512" y="2256"/>
                <a:ext cx="576" cy="19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86" name="AutoShape 62"/>
              <p:cNvSpPr>
                <a:spLocks/>
              </p:cNvSpPr>
              <p:nvPr/>
            </p:nvSpPr>
            <p:spPr bwMode="auto">
              <a:xfrm>
                <a:off x="5088" y="2119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87" name="AutoShape 63"/>
              <p:cNvSpPr>
                <a:spLocks/>
              </p:cNvSpPr>
              <p:nvPr/>
            </p:nvSpPr>
            <p:spPr bwMode="auto">
              <a:xfrm>
                <a:off x="5088" y="2503"/>
                <a:ext cx="183" cy="288"/>
              </a:xfrm>
              <a:prstGeom prst="rightBrace">
                <a:avLst>
                  <a:gd name="adj1" fmla="val 13115"/>
                  <a:gd name="adj2" fmla="val 50000"/>
                </a:avLst>
              </a:prstGeom>
              <a:noFill/>
              <a:ln w="12700" cap="sq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4526" name="Group 64"/>
          <p:cNvGrpSpPr>
            <a:grpSpLocks/>
          </p:cNvGrpSpPr>
          <p:nvPr/>
        </p:nvGrpSpPr>
        <p:grpSpPr bwMode="auto">
          <a:xfrm>
            <a:off x="7316788" y="2446338"/>
            <a:ext cx="495300" cy="887412"/>
            <a:chOff x="4368" y="0"/>
            <a:chExt cx="1392" cy="1567"/>
          </a:xfrm>
        </p:grpSpPr>
        <p:grpSp>
          <p:nvGrpSpPr>
            <p:cNvPr id="64702" name="Group 65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08290" name="Freeform 66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291" name="Freeform 67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292" name="Rectangle 68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93" name="Freeform 69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294" name="Freeform 70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295" name="Freeform 71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296" name="Freeform 72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297" name="Rectangle 73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298" name="Freeform 74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299" name="Freeform 75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00" name="Freeform 76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01" name="Freeform 77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02" name="Freeform 78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03" name="Freeform 79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04" name="Freeform 80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05" name="Freeform 81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06" name="Freeform 82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07" name="Freeform 83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08" name="Freeform 84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09" name="Freeform 85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10" name="Freeform 86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11" name="Freeform 87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12" name="Freeform 88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13" name="Freeform 89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14" name="Freeform 90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15" name="Freeform 91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16" name="Freeform 92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17" name="Freeform 93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18" name="Freeform 94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19" name="Freeform 95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20" name="Freeform 96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21" name="Freeform 97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703" name="Text Box 98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64527" name="Group 99"/>
          <p:cNvGrpSpPr>
            <a:grpSpLocks/>
          </p:cNvGrpSpPr>
          <p:nvPr/>
        </p:nvGrpSpPr>
        <p:grpSpPr bwMode="auto">
          <a:xfrm>
            <a:off x="7316788" y="3051175"/>
            <a:ext cx="495300" cy="887413"/>
            <a:chOff x="4368" y="0"/>
            <a:chExt cx="1392" cy="1567"/>
          </a:xfrm>
        </p:grpSpPr>
        <p:grpSp>
          <p:nvGrpSpPr>
            <p:cNvPr id="64668" name="Group 100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08325" name="Freeform 101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26" name="Freeform 102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27" name="Rectangle 103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328" name="Freeform 104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29" name="Freeform 105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30" name="Freeform 106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31" name="Freeform 107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32" name="Rectangle 108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333" name="Freeform 109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34" name="Freeform 110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35" name="Freeform 111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36" name="Freeform 112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37" name="Freeform 113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38" name="Freeform 114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39" name="Freeform 115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40" name="Freeform 116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41" name="Freeform 117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42" name="Freeform 118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43" name="Freeform 119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44" name="Freeform 120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45" name="Freeform 121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46" name="Freeform 122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47" name="Freeform 123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48" name="Freeform 124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49" name="Freeform 125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50" name="Freeform 126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51" name="Freeform 127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52" name="Freeform 128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53" name="Freeform 129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54" name="Freeform 130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55" name="Freeform 131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56" name="Freeform 132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669" name="Text Box 133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64528" name="Group 134"/>
          <p:cNvGrpSpPr>
            <a:grpSpLocks/>
          </p:cNvGrpSpPr>
          <p:nvPr/>
        </p:nvGrpSpPr>
        <p:grpSpPr bwMode="auto">
          <a:xfrm>
            <a:off x="7316788" y="3641725"/>
            <a:ext cx="495300" cy="887413"/>
            <a:chOff x="4368" y="0"/>
            <a:chExt cx="1392" cy="1567"/>
          </a:xfrm>
        </p:grpSpPr>
        <p:grpSp>
          <p:nvGrpSpPr>
            <p:cNvPr id="64634" name="Group 135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08360" name="Freeform 136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61" name="Freeform 137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62" name="Rectangle 138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363" name="Freeform 139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64" name="Freeform 140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65" name="Freeform 141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66" name="Freeform 142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67" name="Rectangle 143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368" name="Freeform 144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69" name="Freeform 145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70" name="Freeform 146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71" name="Freeform 147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72" name="Freeform 148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73" name="Freeform 149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74" name="Freeform 150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75" name="Freeform 151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76" name="Freeform 152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77" name="Freeform 153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78" name="Freeform 154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79" name="Freeform 155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80" name="Freeform 156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81" name="Freeform 157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82" name="Freeform 158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83" name="Freeform 159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84" name="Freeform 160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85" name="Freeform 161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86" name="Freeform 162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87" name="Freeform 163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88" name="Freeform 164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89" name="Freeform 165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90" name="Freeform 166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91" name="Freeform 167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635" name="Text Box 168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64529" name="Group 169"/>
          <p:cNvGrpSpPr>
            <a:grpSpLocks/>
          </p:cNvGrpSpPr>
          <p:nvPr/>
        </p:nvGrpSpPr>
        <p:grpSpPr bwMode="auto">
          <a:xfrm>
            <a:off x="7316788" y="4275138"/>
            <a:ext cx="495300" cy="887412"/>
            <a:chOff x="4368" y="0"/>
            <a:chExt cx="1392" cy="1567"/>
          </a:xfrm>
        </p:grpSpPr>
        <p:grpSp>
          <p:nvGrpSpPr>
            <p:cNvPr id="64600" name="Group 170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08395" name="Freeform 171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96" name="Freeform 172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97" name="Rectangle 173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398" name="Freeform 174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399" name="Freeform 175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00" name="Freeform 176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01" name="Freeform 177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02" name="Rectangle 178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403" name="Freeform 179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04" name="Freeform 180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05" name="Freeform 181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06" name="Freeform 182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07" name="Freeform 183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08" name="Freeform 184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09" name="Freeform 185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10" name="Freeform 186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11" name="Freeform 187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12" name="Freeform 188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13" name="Freeform 189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14" name="Freeform 190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15" name="Freeform 191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16" name="Freeform 192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17" name="Freeform 193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18" name="Freeform 194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19" name="Freeform 195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20" name="Freeform 196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21" name="Freeform 197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22" name="Freeform 198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23" name="Freeform 199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24" name="Freeform 200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25" name="Freeform 201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26" name="Freeform 202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601" name="Text Box 203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64530" name="Group 204"/>
          <p:cNvGrpSpPr>
            <a:grpSpLocks/>
          </p:cNvGrpSpPr>
          <p:nvPr/>
        </p:nvGrpSpPr>
        <p:grpSpPr bwMode="auto">
          <a:xfrm>
            <a:off x="7316788" y="4865688"/>
            <a:ext cx="495300" cy="887412"/>
            <a:chOff x="4368" y="0"/>
            <a:chExt cx="1392" cy="1567"/>
          </a:xfrm>
        </p:grpSpPr>
        <p:grpSp>
          <p:nvGrpSpPr>
            <p:cNvPr id="64566" name="Group 205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08430" name="Freeform 206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31" name="Freeform 207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32" name="Rectangle 208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433" name="Freeform 209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34" name="Freeform 210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35" name="Freeform 211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36" name="Freeform 212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37" name="Rectangle 213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438" name="Freeform 214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39" name="Freeform 215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0" name="Freeform 216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1" name="Freeform 217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2" name="Freeform 218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3" name="Freeform 219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4" name="Freeform 220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5" name="Freeform 221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6" name="Freeform 222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7" name="Freeform 223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8" name="Freeform 224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49" name="Freeform 225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0" name="Freeform 226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1" name="Freeform 227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2" name="Freeform 228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3" name="Freeform 229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4" name="Freeform 230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5" name="Freeform 231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6" name="Freeform 232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7" name="Freeform 233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8" name="Freeform 234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59" name="Freeform 235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60" name="Freeform 236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61" name="Freeform 237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67" name="Text Box 238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grpSp>
        <p:nvGrpSpPr>
          <p:cNvPr id="64531" name="Group 239"/>
          <p:cNvGrpSpPr>
            <a:grpSpLocks/>
          </p:cNvGrpSpPr>
          <p:nvPr/>
        </p:nvGrpSpPr>
        <p:grpSpPr bwMode="auto">
          <a:xfrm>
            <a:off x="7316788" y="5470525"/>
            <a:ext cx="495300" cy="887413"/>
            <a:chOff x="4368" y="0"/>
            <a:chExt cx="1392" cy="1567"/>
          </a:xfrm>
        </p:grpSpPr>
        <p:grpSp>
          <p:nvGrpSpPr>
            <p:cNvPr id="64532" name="Group 240"/>
            <p:cNvGrpSpPr>
              <a:grpSpLocks/>
            </p:cNvGrpSpPr>
            <p:nvPr/>
          </p:nvGrpSpPr>
          <p:grpSpPr bwMode="auto">
            <a:xfrm>
              <a:off x="4368" y="0"/>
              <a:ext cx="1392" cy="1056"/>
              <a:chOff x="4368" y="2016"/>
              <a:chExt cx="1072" cy="1344"/>
            </a:xfrm>
          </p:grpSpPr>
          <p:sp>
            <p:nvSpPr>
              <p:cNvPr id="308465" name="Freeform 241"/>
              <p:cNvSpPr>
                <a:spLocks/>
              </p:cNvSpPr>
              <p:nvPr/>
            </p:nvSpPr>
            <p:spPr bwMode="auto">
              <a:xfrm>
                <a:off x="4457" y="2460"/>
                <a:ext cx="897" cy="829"/>
              </a:xfrm>
              <a:custGeom>
                <a:avLst/>
                <a:gdLst>
                  <a:gd name="T0" fmla="*/ 445 w 897"/>
                  <a:gd name="T1" fmla="*/ 0 h 829"/>
                  <a:gd name="T2" fmla="*/ 897 w 897"/>
                  <a:gd name="T3" fmla="*/ 293 h 829"/>
                  <a:gd name="T4" fmla="*/ 897 w 897"/>
                  <a:gd name="T5" fmla="*/ 829 h 829"/>
                  <a:gd name="T6" fmla="*/ 601 w 897"/>
                  <a:gd name="T7" fmla="*/ 829 h 829"/>
                  <a:gd name="T8" fmla="*/ 296 w 897"/>
                  <a:gd name="T9" fmla="*/ 829 h 829"/>
                  <a:gd name="T10" fmla="*/ 0 w 897"/>
                  <a:gd name="T11" fmla="*/ 829 h 829"/>
                  <a:gd name="T12" fmla="*/ 0 w 897"/>
                  <a:gd name="T13" fmla="*/ 293 h 829"/>
                  <a:gd name="T14" fmla="*/ 445 w 897"/>
                  <a:gd name="T15" fmla="*/ 0 h 8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97" h="829">
                    <a:moveTo>
                      <a:pt x="445" y="0"/>
                    </a:moveTo>
                    <a:lnTo>
                      <a:pt x="897" y="293"/>
                    </a:lnTo>
                    <a:lnTo>
                      <a:pt x="897" y="829"/>
                    </a:lnTo>
                    <a:lnTo>
                      <a:pt x="601" y="829"/>
                    </a:lnTo>
                    <a:lnTo>
                      <a:pt x="296" y="829"/>
                    </a:lnTo>
                    <a:lnTo>
                      <a:pt x="0" y="829"/>
                    </a:lnTo>
                    <a:lnTo>
                      <a:pt x="0" y="293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66" name="Freeform 242"/>
              <p:cNvSpPr>
                <a:spLocks/>
              </p:cNvSpPr>
              <p:nvPr/>
            </p:nvSpPr>
            <p:spPr bwMode="auto">
              <a:xfrm>
                <a:off x="4368" y="2462"/>
                <a:ext cx="416" cy="288"/>
              </a:xfrm>
              <a:custGeom>
                <a:avLst/>
                <a:gdLst>
                  <a:gd name="T0" fmla="*/ 0 w 416"/>
                  <a:gd name="T1" fmla="*/ 288 h 288"/>
                  <a:gd name="T2" fmla="*/ 416 w 416"/>
                  <a:gd name="T3" fmla="*/ 32 h 288"/>
                  <a:gd name="T4" fmla="*/ 416 w 416"/>
                  <a:gd name="T5" fmla="*/ 27 h 288"/>
                  <a:gd name="T6" fmla="*/ 416 w 416"/>
                  <a:gd name="T7" fmla="*/ 19 h 288"/>
                  <a:gd name="T8" fmla="*/ 416 w 416"/>
                  <a:gd name="T9" fmla="*/ 9 h 288"/>
                  <a:gd name="T10" fmla="*/ 416 w 416"/>
                  <a:gd name="T11" fmla="*/ 0 h 288"/>
                  <a:gd name="T12" fmla="*/ 0 w 416"/>
                  <a:gd name="T13" fmla="*/ 254 h 288"/>
                  <a:gd name="T14" fmla="*/ 0 w 416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6" h="288">
                    <a:moveTo>
                      <a:pt x="0" y="288"/>
                    </a:moveTo>
                    <a:lnTo>
                      <a:pt x="416" y="32"/>
                    </a:lnTo>
                    <a:lnTo>
                      <a:pt x="416" y="27"/>
                    </a:lnTo>
                    <a:lnTo>
                      <a:pt x="416" y="19"/>
                    </a:lnTo>
                    <a:lnTo>
                      <a:pt x="416" y="9"/>
                    </a:lnTo>
                    <a:lnTo>
                      <a:pt x="416" y="0"/>
                    </a:lnTo>
                    <a:lnTo>
                      <a:pt x="0" y="254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67" name="Rectangle 243"/>
              <p:cNvSpPr>
                <a:spLocks noChangeArrowheads="1"/>
              </p:cNvSpPr>
              <p:nvPr/>
            </p:nvSpPr>
            <p:spPr bwMode="auto">
              <a:xfrm>
                <a:off x="4457" y="3332"/>
                <a:ext cx="8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468" name="Freeform 244"/>
              <p:cNvSpPr>
                <a:spLocks/>
              </p:cNvSpPr>
              <p:nvPr/>
            </p:nvSpPr>
            <p:spPr bwMode="auto">
              <a:xfrm>
                <a:off x="4786" y="2171"/>
                <a:ext cx="242" cy="327"/>
              </a:xfrm>
              <a:custGeom>
                <a:avLst/>
                <a:gdLst>
                  <a:gd name="T0" fmla="*/ 242 w 242"/>
                  <a:gd name="T1" fmla="*/ 327 h 327"/>
                  <a:gd name="T2" fmla="*/ 242 w 242"/>
                  <a:gd name="T3" fmla="*/ 0 h 327"/>
                  <a:gd name="T4" fmla="*/ 0 w 242"/>
                  <a:gd name="T5" fmla="*/ 0 h 327"/>
                  <a:gd name="T6" fmla="*/ 0 w 242"/>
                  <a:gd name="T7" fmla="*/ 321 h 327"/>
                  <a:gd name="T8" fmla="*/ 116 w 242"/>
                  <a:gd name="T9" fmla="*/ 240 h 327"/>
                  <a:gd name="T10" fmla="*/ 242 w 242"/>
                  <a:gd name="T11" fmla="*/ 327 h 3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" h="327">
                    <a:moveTo>
                      <a:pt x="242" y="327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21"/>
                    </a:lnTo>
                    <a:lnTo>
                      <a:pt x="116" y="240"/>
                    </a:lnTo>
                    <a:lnTo>
                      <a:pt x="242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69" name="Freeform 245"/>
              <p:cNvSpPr>
                <a:spLocks/>
              </p:cNvSpPr>
              <p:nvPr/>
            </p:nvSpPr>
            <p:spPr bwMode="auto">
              <a:xfrm>
                <a:off x="4721" y="2016"/>
                <a:ext cx="361" cy="126"/>
              </a:xfrm>
              <a:custGeom>
                <a:avLst/>
                <a:gdLst>
                  <a:gd name="T0" fmla="*/ 181 w 361"/>
                  <a:gd name="T1" fmla="*/ 0 h 126"/>
                  <a:gd name="T2" fmla="*/ 0 w 361"/>
                  <a:gd name="T3" fmla="*/ 126 h 126"/>
                  <a:gd name="T4" fmla="*/ 361 w 361"/>
                  <a:gd name="T5" fmla="*/ 126 h 126"/>
                  <a:gd name="T6" fmla="*/ 181 w 361"/>
                  <a:gd name="T7" fmla="*/ 0 h 1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1" h="126">
                    <a:moveTo>
                      <a:pt x="181" y="0"/>
                    </a:moveTo>
                    <a:lnTo>
                      <a:pt x="0" y="126"/>
                    </a:lnTo>
                    <a:lnTo>
                      <a:pt x="361" y="126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70" name="Freeform 246"/>
              <p:cNvSpPr>
                <a:spLocks/>
              </p:cNvSpPr>
              <p:nvPr/>
            </p:nvSpPr>
            <p:spPr bwMode="auto">
              <a:xfrm>
                <a:off x="5027" y="2467"/>
                <a:ext cx="413" cy="287"/>
              </a:xfrm>
              <a:custGeom>
                <a:avLst/>
                <a:gdLst>
                  <a:gd name="T0" fmla="*/ 413 w 413"/>
                  <a:gd name="T1" fmla="*/ 287 h 287"/>
                  <a:gd name="T2" fmla="*/ 0 w 413"/>
                  <a:gd name="T3" fmla="*/ 31 h 287"/>
                  <a:gd name="T4" fmla="*/ 0 w 413"/>
                  <a:gd name="T5" fmla="*/ 25 h 287"/>
                  <a:gd name="T6" fmla="*/ 0 w 413"/>
                  <a:gd name="T7" fmla="*/ 17 h 287"/>
                  <a:gd name="T8" fmla="*/ 0 w 413"/>
                  <a:gd name="T9" fmla="*/ 9 h 287"/>
                  <a:gd name="T10" fmla="*/ 0 w 413"/>
                  <a:gd name="T11" fmla="*/ 0 h 287"/>
                  <a:gd name="T12" fmla="*/ 413 w 413"/>
                  <a:gd name="T13" fmla="*/ 253 h 287"/>
                  <a:gd name="T14" fmla="*/ 413 w 413"/>
                  <a:gd name="T15" fmla="*/ 287 h 2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13" h="287">
                    <a:moveTo>
                      <a:pt x="413" y="287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413" y="253"/>
                    </a:lnTo>
                    <a:lnTo>
                      <a:pt x="413" y="2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71" name="Freeform 247"/>
              <p:cNvSpPr>
                <a:spLocks/>
              </p:cNvSpPr>
              <p:nvPr/>
            </p:nvSpPr>
            <p:spPr bwMode="auto">
              <a:xfrm>
                <a:off x="4840" y="2209"/>
                <a:ext cx="127" cy="164"/>
              </a:xfrm>
              <a:custGeom>
                <a:avLst/>
                <a:gdLst>
                  <a:gd name="T0" fmla="*/ 65 w 127"/>
                  <a:gd name="T1" fmla="*/ 0 h 164"/>
                  <a:gd name="T2" fmla="*/ 51 w 127"/>
                  <a:gd name="T3" fmla="*/ 1 h 164"/>
                  <a:gd name="T4" fmla="*/ 38 w 127"/>
                  <a:gd name="T5" fmla="*/ 6 h 164"/>
                  <a:gd name="T6" fmla="*/ 27 w 127"/>
                  <a:gd name="T7" fmla="*/ 13 h 164"/>
                  <a:gd name="T8" fmla="*/ 17 w 127"/>
                  <a:gd name="T9" fmla="*/ 20 h 164"/>
                  <a:gd name="T10" fmla="*/ 9 w 127"/>
                  <a:gd name="T11" fmla="*/ 32 h 164"/>
                  <a:gd name="T12" fmla="*/ 5 w 127"/>
                  <a:gd name="T13" fmla="*/ 44 h 164"/>
                  <a:gd name="T14" fmla="*/ 1 w 127"/>
                  <a:gd name="T15" fmla="*/ 58 h 164"/>
                  <a:gd name="T16" fmla="*/ 0 w 127"/>
                  <a:gd name="T17" fmla="*/ 74 h 164"/>
                  <a:gd name="T18" fmla="*/ 0 w 127"/>
                  <a:gd name="T19" fmla="*/ 103 h 164"/>
                  <a:gd name="T20" fmla="*/ 0 w 127"/>
                  <a:gd name="T21" fmla="*/ 126 h 164"/>
                  <a:gd name="T22" fmla="*/ 0 w 127"/>
                  <a:gd name="T23" fmla="*/ 145 h 164"/>
                  <a:gd name="T24" fmla="*/ 0 w 127"/>
                  <a:gd name="T25" fmla="*/ 164 h 164"/>
                  <a:gd name="T26" fmla="*/ 27 w 127"/>
                  <a:gd name="T27" fmla="*/ 164 h 164"/>
                  <a:gd name="T28" fmla="*/ 44 w 127"/>
                  <a:gd name="T29" fmla="*/ 164 h 164"/>
                  <a:gd name="T30" fmla="*/ 55 w 127"/>
                  <a:gd name="T31" fmla="*/ 164 h 164"/>
                  <a:gd name="T32" fmla="*/ 63 w 127"/>
                  <a:gd name="T33" fmla="*/ 164 h 164"/>
                  <a:gd name="T34" fmla="*/ 71 w 127"/>
                  <a:gd name="T35" fmla="*/ 164 h 164"/>
                  <a:gd name="T36" fmla="*/ 82 w 127"/>
                  <a:gd name="T37" fmla="*/ 164 h 164"/>
                  <a:gd name="T38" fmla="*/ 100 w 127"/>
                  <a:gd name="T39" fmla="*/ 164 h 164"/>
                  <a:gd name="T40" fmla="*/ 127 w 127"/>
                  <a:gd name="T41" fmla="*/ 164 h 164"/>
                  <a:gd name="T42" fmla="*/ 127 w 127"/>
                  <a:gd name="T43" fmla="*/ 139 h 164"/>
                  <a:gd name="T44" fmla="*/ 127 w 127"/>
                  <a:gd name="T45" fmla="*/ 114 h 164"/>
                  <a:gd name="T46" fmla="*/ 127 w 127"/>
                  <a:gd name="T47" fmla="*/ 90 h 164"/>
                  <a:gd name="T48" fmla="*/ 127 w 127"/>
                  <a:gd name="T49" fmla="*/ 71 h 164"/>
                  <a:gd name="T50" fmla="*/ 127 w 127"/>
                  <a:gd name="T51" fmla="*/ 62 h 164"/>
                  <a:gd name="T52" fmla="*/ 123 w 127"/>
                  <a:gd name="T53" fmla="*/ 51 h 164"/>
                  <a:gd name="T54" fmla="*/ 119 w 127"/>
                  <a:gd name="T55" fmla="*/ 38 h 164"/>
                  <a:gd name="T56" fmla="*/ 112 w 127"/>
                  <a:gd name="T57" fmla="*/ 27 h 164"/>
                  <a:gd name="T58" fmla="*/ 104 w 127"/>
                  <a:gd name="T59" fmla="*/ 16 h 164"/>
                  <a:gd name="T60" fmla="*/ 93 w 127"/>
                  <a:gd name="T61" fmla="*/ 8 h 164"/>
                  <a:gd name="T62" fmla="*/ 81 w 127"/>
                  <a:gd name="T63" fmla="*/ 1 h 164"/>
                  <a:gd name="T64" fmla="*/ 65 w 127"/>
                  <a:gd name="T65" fmla="*/ 0 h 1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7" h="164">
                    <a:moveTo>
                      <a:pt x="65" y="0"/>
                    </a:moveTo>
                    <a:lnTo>
                      <a:pt x="51" y="1"/>
                    </a:lnTo>
                    <a:lnTo>
                      <a:pt x="38" y="6"/>
                    </a:lnTo>
                    <a:lnTo>
                      <a:pt x="27" y="13"/>
                    </a:lnTo>
                    <a:lnTo>
                      <a:pt x="17" y="20"/>
                    </a:lnTo>
                    <a:lnTo>
                      <a:pt x="9" y="32"/>
                    </a:lnTo>
                    <a:lnTo>
                      <a:pt x="5" y="44"/>
                    </a:lnTo>
                    <a:lnTo>
                      <a:pt x="1" y="58"/>
                    </a:lnTo>
                    <a:lnTo>
                      <a:pt x="0" y="74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0" y="164"/>
                    </a:lnTo>
                    <a:lnTo>
                      <a:pt x="27" y="164"/>
                    </a:lnTo>
                    <a:lnTo>
                      <a:pt x="44" y="164"/>
                    </a:lnTo>
                    <a:lnTo>
                      <a:pt x="55" y="164"/>
                    </a:lnTo>
                    <a:lnTo>
                      <a:pt x="63" y="164"/>
                    </a:lnTo>
                    <a:lnTo>
                      <a:pt x="71" y="164"/>
                    </a:lnTo>
                    <a:lnTo>
                      <a:pt x="82" y="164"/>
                    </a:lnTo>
                    <a:lnTo>
                      <a:pt x="100" y="164"/>
                    </a:lnTo>
                    <a:lnTo>
                      <a:pt x="127" y="164"/>
                    </a:lnTo>
                    <a:lnTo>
                      <a:pt x="127" y="139"/>
                    </a:lnTo>
                    <a:lnTo>
                      <a:pt x="127" y="114"/>
                    </a:lnTo>
                    <a:lnTo>
                      <a:pt x="127" y="90"/>
                    </a:lnTo>
                    <a:lnTo>
                      <a:pt x="127" y="71"/>
                    </a:lnTo>
                    <a:lnTo>
                      <a:pt x="127" y="62"/>
                    </a:lnTo>
                    <a:lnTo>
                      <a:pt x="123" y="51"/>
                    </a:lnTo>
                    <a:lnTo>
                      <a:pt x="119" y="38"/>
                    </a:lnTo>
                    <a:lnTo>
                      <a:pt x="112" y="27"/>
                    </a:lnTo>
                    <a:lnTo>
                      <a:pt x="104" y="16"/>
                    </a:lnTo>
                    <a:lnTo>
                      <a:pt x="93" y="8"/>
                    </a:lnTo>
                    <a:lnTo>
                      <a:pt x="81" y="1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72" name="Rectangle 248"/>
              <p:cNvSpPr>
                <a:spLocks noChangeArrowheads="1"/>
              </p:cNvSpPr>
              <p:nvPr/>
            </p:nvSpPr>
            <p:spPr bwMode="auto">
              <a:xfrm>
                <a:off x="4804" y="2901"/>
                <a:ext cx="206" cy="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08473" name="Freeform 249"/>
              <p:cNvSpPr>
                <a:spLocks/>
              </p:cNvSpPr>
              <p:nvPr/>
            </p:nvSpPr>
            <p:spPr bwMode="auto">
              <a:xfrm>
                <a:off x="4735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74" name="Freeform 250"/>
              <p:cNvSpPr>
                <a:spLocks/>
              </p:cNvSpPr>
              <p:nvPr/>
            </p:nvSpPr>
            <p:spPr bwMode="auto">
              <a:xfrm>
                <a:off x="4556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75" name="Freeform 251"/>
              <p:cNvSpPr>
                <a:spLocks/>
              </p:cNvSpPr>
              <p:nvPr/>
            </p:nvSpPr>
            <p:spPr bwMode="auto">
              <a:xfrm>
                <a:off x="4556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76" name="Freeform 252"/>
              <p:cNvSpPr>
                <a:spLocks/>
              </p:cNvSpPr>
              <p:nvPr/>
            </p:nvSpPr>
            <p:spPr bwMode="auto">
              <a:xfrm>
                <a:off x="4564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77" name="Freeform 253"/>
              <p:cNvSpPr>
                <a:spLocks/>
              </p:cNvSpPr>
              <p:nvPr/>
            </p:nvSpPr>
            <p:spPr bwMode="auto">
              <a:xfrm>
                <a:off x="4566" y="2914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78" name="Freeform 254"/>
              <p:cNvSpPr>
                <a:spLocks/>
              </p:cNvSpPr>
              <p:nvPr/>
            </p:nvSpPr>
            <p:spPr bwMode="auto">
              <a:xfrm>
                <a:off x="4566" y="3026"/>
                <a:ext cx="176" cy="16"/>
              </a:xfrm>
              <a:custGeom>
                <a:avLst/>
                <a:gdLst>
                  <a:gd name="T0" fmla="*/ 176 w 176"/>
                  <a:gd name="T1" fmla="*/ 8 h 16"/>
                  <a:gd name="T2" fmla="*/ 176 w 176"/>
                  <a:gd name="T3" fmla="*/ 0 h 16"/>
                  <a:gd name="T4" fmla="*/ 0 w 176"/>
                  <a:gd name="T5" fmla="*/ 0 h 16"/>
                  <a:gd name="T6" fmla="*/ 0 w 176"/>
                  <a:gd name="T7" fmla="*/ 16 h 16"/>
                  <a:gd name="T8" fmla="*/ 176 w 176"/>
                  <a:gd name="T9" fmla="*/ 16 h 16"/>
                  <a:gd name="T10" fmla="*/ 176 w 176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6" h="16">
                    <a:moveTo>
                      <a:pt x="176" y="8"/>
                    </a:moveTo>
                    <a:lnTo>
                      <a:pt x="17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6" y="16"/>
                    </a:lnTo>
                    <a:lnTo>
                      <a:pt x="17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79" name="Freeform 255"/>
              <p:cNvSpPr>
                <a:spLocks/>
              </p:cNvSpPr>
              <p:nvPr/>
            </p:nvSpPr>
            <p:spPr bwMode="auto">
              <a:xfrm>
                <a:off x="4644" y="2835"/>
                <a:ext cx="15" cy="302"/>
              </a:xfrm>
              <a:custGeom>
                <a:avLst/>
                <a:gdLst>
                  <a:gd name="T0" fmla="*/ 7 w 15"/>
                  <a:gd name="T1" fmla="*/ 302 h 302"/>
                  <a:gd name="T2" fmla="*/ 15 w 15"/>
                  <a:gd name="T3" fmla="*/ 302 h 302"/>
                  <a:gd name="T4" fmla="*/ 15 w 15"/>
                  <a:gd name="T5" fmla="*/ 0 h 302"/>
                  <a:gd name="T6" fmla="*/ 0 w 15"/>
                  <a:gd name="T7" fmla="*/ 0 h 302"/>
                  <a:gd name="T8" fmla="*/ 0 w 15"/>
                  <a:gd name="T9" fmla="*/ 302 h 302"/>
                  <a:gd name="T10" fmla="*/ 7 w 15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02">
                    <a:moveTo>
                      <a:pt x="7" y="302"/>
                    </a:moveTo>
                    <a:lnTo>
                      <a:pt x="15" y="30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7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0" name="Freeform 256"/>
              <p:cNvSpPr>
                <a:spLocks/>
              </p:cNvSpPr>
              <p:nvPr/>
            </p:nvSpPr>
            <p:spPr bwMode="auto">
              <a:xfrm>
                <a:off x="5239" y="2822"/>
                <a:ext cx="16" cy="320"/>
              </a:xfrm>
              <a:custGeom>
                <a:avLst/>
                <a:gdLst>
                  <a:gd name="T0" fmla="*/ 8 w 16"/>
                  <a:gd name="T1" fmla="*/ 16 h 320"/>
                  <a:gd name="T2" fmla="*/ 0 w 16"/>
                  <a:gd name="T3" fmla="*/ 8 h 320"/>
                  <a:gd name="T4" fmla="*/ 0 w 16"/>
                  <a:gd name="T5" fmla="*/ 320 h 320"/>
                  <a:gd name="T6" fmla="*/ 16 w 16"/>
                  <a:gd name="T7" fmla="*/ 320 h 320"/>
                  <a:gd name="T8" fmla="*/ 16 w 16"/>
                  <a:gd name="T9" fmla="*/ 8 h 320"/>
                  <a:gd name="T10" fmla="*/ 8 w 16"/>
                  <a:gd name="T11" fmla="*/ 0 h 320"/>
                  <a:gd name="T12" fmla="*/ 16 w 16"/>
                  <a:gd name="T13" fmla="*/ 8 h 320"/>
                  <a:gd name="T14" fmla="*/ 16 w 16"/>
                  <a:gd name="T15" fmla="*/ 0 h 320"/>
                  <a:gd name="T16" fmla="*/ 8 w 16"/>
                  <a:gd name="T17" fmla="*/ 0 h 320"/>
                  <a:gd name="T18" fmla="*/ 8 w 16"/>
                  <a:gd name="T19" fmla="*/ 16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16"/>
                    </a:moveTo>
                    <a:lnTo>
                      <a:pt x="0" y="8"/>
                    </a:lnTo>
                    <a:lnTo>
                      <a:pt x="0" y="320"/>
                    </a:lnTo>
                    <a:lnTo>
                      <a:pt x="16" y="320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1" name="Freeform 257"/>
              <p:cNvSpPr>
                <a:spLocks/>
              </p:cNvSpPr>
              <p:nvPr/>
            </p:nvSpPr>
            <p:spPr bwMode="auto">
              <a:xfrm>
                <a:off x="5060" y="2822"/>
                <a:ext cx="187" cy="16"/>
              </a:xfrm>
              <a:custGeom>
                <a:avLst/>
                <a:gdLst>
                  <a:gd name="T0" fmla="*/ 16 w 187"/>
                  <a:gd name="T1" fmla="*/ 8 h 16"/>
                  <a:gd name="T2" fmla="*/ 8 w 187"/>
                  <a:gd name="T3" fmla="*/ 16 h 16"/>
                  <a:gd name="T4" fmla="*/ 187 w 187"/>
                  <a:gd name="T5" fmla="*/ 16 h 16"/>
                  <a:gd name="T6" fmla="*/ 187 w 187"/>
                  <a:gd name="T7" fmla="*/ 0 h 16"/>
                  <a:gd name="T8" fmla="*/ 8 w 187"/>
                  <a:gd name="T9" fmla="*/ 0 h 16"/>
                  <a:gd name="T10" fmla="*/ 0 w 187"/>
                  <a:gd name="T11" fmla="*/ 8 h 16"/>
                  <a:gd name="T12" fmla="*/ 8 w 187"/>
                  <a:gd name="T13" fmla="*/ 0 h 16"/>
                  <a:gd name="T14" fmla="*/ 0 w 187"/>
                  <a:gd name="T15" fmla="*/ 0 h 16"/>
                  <a:gd name="T16" fmla="*/ 0 w 187"/>
                  <a:gd name="T17" fmla="*/ 8 h 16"/>
                  <a:gd name="T18" fmla="*/ 16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6" y="8"/>
                    </a:moveTo>
                    <a:lnTo>
                      <a:pt x="8" y="16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2" name="Freeform 258"/>
              <p:cNvSpPr>
                <a:spLocks/>
              </p:cNvSpPr>
              <p:nvPr/>
            </p:nvSpPr>
            <p:spPr bwMode="auto">
              <a:xfrm>
                <a:off x="5060" y="2830"/>
                <a:ext cx="16" cy="320"/>
              </a:xfrm>
              <a:custGeom>
                <a:avLst/>
                <a:gdLst>
                  <a:gd name="T0" fmla="*/ 8 w 16"/>
                  <a:gd name="T1" fmla="*/ 304 h 320"/>
                  <a:gd name="T2" fmla="*/ 16 w 16"/>
                  <a:gd name="T3" fmla="*/ 312 h 320"/>
                  <a:gd name="T4" fmla="*/ 16 w 16"/>
                  <a:gd name="T5" fmla="*/ 0 h 320"/>
                  <a:gd name="T6" fmla="*/ 0 w 16"/>
                  <a:gd name="T7" fmla="*/ 0 h 320"/>
                  <a:gd name="T8" fmla="*/ 0 w 16"/>
                  <a:gd name="T9" fmla="*/ 312 h 320"/>
                  <a:gd name="T10" fmla="*/ 8 w 16"/>
                  <a:gd name="T11" fmla="*/ 320 h 320"/>
                  <a:gd name="T12" fmla="*/ 0 w 16"/>
                  <a:gd name="T13" fmla="*/ 312 h 320"/>
                  <a:gd name="T14" fmla="*/ 0 w 16"/>
                  <a:gd name="T15" fmla="*/ 320 h 320"/>
                  <a:gd name="T16" fmla="*/ 8 w 16"/>
                  <a:gd name="T17" fmla="*/ 320 h 320"/>
                  <a:gd name="T18" fmla="*/ 8 w 16"/>
                  <a:gd name="T19" fmla="*/ 304 h 3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20">
                    <a:moveTo>
                      <a:pt x="8" y="304"/>
                    </a:moveTo>
                    <a:lnTo>
                      <a:pt x="16" y="31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12"/>
                    </a:lnTo>
                    <a:lnTo>
                      <a:pt x="8" y="320"/>
                    </a:lnTo>
                    <a:lnTo>
                      <a:pt x="0" y="312"/>
                    </a:lnTo>
                    <a:lnTo>
                      <a:pt x="0" y="320"/>
                    </a:lnTo>
                    <a:lnTo>
                      <a:pt x="8" y="320"/>
                    </a:lnTo>
                    <a:lnTo>
                      <a:pt x="8" y="3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3" name="Freeform 259"/>
              <p:cNvSpPr>
                <a:spLocks/>
              </p:cNvSpPr>
              <p:nvPr/>
            </p:nvSpPr>
            <p:spPr bwMode="auto">
              <a:xfrm>
                <a:off x="5068" y="3134"/>
                <a:ext cx="187" cy="16"/>
              </a:xfrm>
              <a:custGeom>
                <a:avLst/>
                <a:gdLst>
                  <a:gd name="T0" fmla="*/ 171 w 187"/>
                  <a:gd name="T1" fmla="*/ 8 h 16"/>
                  <a:gd name="T2" fmla="*/ 179 w 187"/>
                  <a:gd name="T3" fmla="*/ 0 h 16"/>
                  <a:gd name="T4" fmla="*/ 0 w 187"/>
                  <a:gd name="T5" fmla="*/ 0 h 16"/>
                  <a:gd name="T6" fmla="*/ 0 w 187"/>
                  <a:gd name="T7" fmla="*/ 16 h 16"/>
                  <a:gd name="T8" fmla="*/ 179 w 187"/>
                  <a:gd name="T9" fmla="*/ 16 h 16"/>
                  <a:gd name="T10" fmla="*/ 187 w 187"/>
                  <a:gd name="T11" fmla="*/ 8 h 16"/>
                  <a:gd name="T12" fmla="*/ 179 w 187"/>
                  <a:gd name="T13" fmla="*/ 16 h 16"/>
                  <a:gd name="T14" fmla="*/ 187 w 187"/>
                  <a:gd name="T15" fmla="*/ 16 h 16"/>
                  <a:gd name="T16" fmla="*/ 187 w 187"/>
                  <a:gd name="T17" fmla="*/ 8 h 16"/>
                  <a:gd name="T18" fmla="*/ 171 w 187"/>
                  <a:gd name="T19" fmla="*/ 8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7" h="16">
                    <a:moveTo>
                      <a:pt x="171" y="8"/>
                    </a:moveTo>
                    <a:lnTo>
                      <a:pt x="179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9" y="16"/>
                    </a:lnTo>
                    <a:lnTo>
                      <a:pt x="187" y="8"/>
                    </a:lnTo>
                    <a:lnTo>
                      <a:pt x="179" y="16"/>
                    </a:lnTo>
                    <a:lnTo>
                      <a:pt x="187" y="16"/>
                    </a:lnTo>
                    <a:lnTo>
                      <a:pt x="187" y="8"/>
                    </a:lnTo>
                    <a:lnTo>
                      <a:pt x="17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4" name="Freeform 260"/>
              <p:cNvSpPr>
                <a:spLocks/>
              </p:cNvSpPr>
              <p:nvPr/>
            </p:nvSpPr>
            <p:spPr bwMode="auto">
              <a:xfrm>
                <a:off x="5069" y="2914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5" name="Freeform 261"/>
              <p:cNvSpPr>
                <a:spLocks/>
              </p:cNvSpPr>
              <p:nvPr/>
            </p:nvSpPr>
            <p:spPr bwMode="auto">
              <a:xfrm>
                <a:off x="5069" y="3026"/>
                <a:ext cx="175" cy="16"/>
              </a:xfrm>
              <a:custGeom>
                <a:avLst/>
                <a:gdLst>
                  <a:gd name="T0" fmla="*/ 175 w 175"/>
                  <a:gd name="T1" fmla="*/ 8 h 16"/>
                  <a:gd name="T2" fmla="*/ 175 w 175"/>
                  <a:gd name="T3" fmla="*/ 0 h 16"/>
                  <a:gd name="T4" fmla="*/ 0 w 175"/>
                  <a:gd name="T5" fmla="*/ 0 h 16"/>
                  <a:gd name="T6" fmla="*/ 0 w 175"/>
                  <a:gd name="T7" fmla="*/ 16 h 16"/>
                  <a:gd name="T8" fmla="*/ 175 w 175"/>
                  <a:gd name="T9" fmla="*/ 16 h 16"/>
                  <a:gd name="T10" fmla="*/ 175 w 175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5" h="16">
                    <a:moveTo>
                      <a:pt x="175" y="8"/>
                    </a:moveTo>
                    <a:lnTo>
                      <a:pt x="17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16"/>
                    </a:lnTo>
                    <a:lnTo>
                      <a:pt x="175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6" name="Freeform 262"/>
              <p:cNvSpPr>
                <a:spLocks/>
              </p:cNvSpPr>
              <p:nvPr/>
            </p:nvSpPr>
            <p:spPr bwMode="auto">
              <a:xfrm>
                <a:off x="5147" y="2835"/>
                <a:ext cx="16" cy="302"/>
              </a:xfrm>
              <a:custGeom>
                <a:avLst/>
                <a:gdLst>
                  <a:gd name="T0" fmla="*/ 8 w 16"/>
                  <a:gd name="T1" fmla="*/ 302 h 302"/>
                  <a:gd name="T2" fmla="*/ 16 w 16"/>
                  <a:gd name="T3" fmla="*/ 302 h 302"/>
                  <a:gd name="T4" fmla="*/ 16 w 16"/>
                  <a:gd name="T5" fmla="*/ 0 h 302"/>
                  <a:gd name="T6" fmla="*/ 0 w 16"/>
                  <a:gd name="T7" fmla="*/ 0 h 302"/>
                  <a:gd name="T8" fmla="*/ 0 w 16"/>
                  <a:gd name="T9" fmla="*/ 302 h 302"/>
                  <a:gd name="T10" fmla="*/ 8 w 16"/>
                  <a:gd name="T11" fmla="*/ 302 h 3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302">
                    <a:moveTo>
                      <a:pt x="8" y="302"/>
                    </a:moveTo>
                    <a:lnTo>
                      <a:pt x="16" y="30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302"/>
                    </a:lnTo>
                    <a:lnTo>
                      <a:pt x="8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7" name="Freeform 263"/>
              <p:cNvSpPr>
                <a:spLocks/>
              </p:cNvSpPr>
              <p:nvPr/>
            </p:nvSpPr>
            <p:spPr bwMode="auto">
              <a:xfrm>
                <a:off x="4849" y="2236"/>
                <a:ext cx="103" cy="112"/>
              </a:xfrm>
              <a:custGeom>
                <a:avLst/>
                <a:gdLst>
                  <a:gd name="T0" fmla="*/ 59 w 103"/>
                  <a:gd name="T1" fmla="*/ 112 h 112"/>
                  <a:gd name="T2" fmla="*/ 76 w 103"/>
                  <a:gd name="T3" fmla="*/ 112 h 112"/>
                  <a:gd name="T4" fmla="*/ 89 w 103"/>
                  <a:gd name="T5" fmla="*/ 109 h 112"/>
                  <a:gd name="T6" fmla="*/ 99 w 103"/>
                  <a:gd name="T7" fmla="*/ 107 h 112"/>
                  <a:gd name="T8" fmla="*/ 102 w 103"/>
                  <a:gd name="T9" fmla="*/ 104 h 112"/>
                  <a:gd name="T10" fmla="*/ 103 w 103"/>
                  <a:gd name="T11" fmla="*/ 103 h 112"/>
                  <a:gd name="T12" fmla="*/ 103 w 103"/>
                  <a:gd name="T13" fmla="*/ 98 h 112"/>
                  <a:gd name="T14" fmla="*/ 100 w 103"/>
                  <a:gd name="T15" fmla="*/ 88 h 112"/>
                  <a:gd name="T16" fmla="*/ 97 w 103"/>
                  <a:gd name="T17" fmla="*/ 79 h 112"/>
                  <a:gd name="T18" fmla="*/ 95 w 103"/>
                  <a:gd name="T19" fmla="*/ 73 h 112"/>
                  <a:gd name="T20" fmla="*/ 95 w 103"/>
                  <a:gd name="T21" fmla="*/ 68 h 112"/>
                  <a:gd name="T22" fmla="*/ 94 w 103"/>
                  <a:gd name="T23" fmla="*/ 66 h 112"/>
                  <a:gd name="T24" fmla="*/ 92 w 103"/>
                  <a:gd name="T25" fmla="*/ 60 h 112"/>
                  <a:gd name="T26" fmla="*/ 91 w 103"/>
                  <a:gd name="T27" fmla="*/ 50 h 112"/>
                  <a:gd name="T28" fmla="*/ 91 w 103"/>
                  <a:gd name="T29" fmla="*/ 42 h 112"/>
                  <a:gd name="T30" fmla="*/ 91 w 103"/>
                  <a:gd name="T31" fmla="*/ 41 h 112"/>
                  <a:gd name="T32" fmla="*/ 89 w 103"/>
                  <a:gd name="T33" fmla="*/ 33 h 112"/>
                  <a:gd name="T34" fmla="*/ 89 w 103"/>
                  <a:gd name="T35" fmla="*/ 22 h 112"/>
                  <a:gd name="T36" fmla="*/ 87 w 103"/>
                  <a:gd name="T37" fmla="*/ 9 h 112"/>
                  <a:gd name="T38" fmla="*/ 75 w 103"/>
                  <a:gd name="T39" fmla="*/ 1 h 112"/>
                  <a:gd name="T40" fmla="*/ 59 w 103"/>
                  <a:gd name="T41" fmla="*/ 0 h 112"/>
                  <a:gd name="T42" fmla="*/ 45 w 103"/>
                  <a:gd name="T43" fmla="*/ 3 h 112"/>
                  <a:gd name="T44" fmla="*/ 38 w 103"/>
                  <a:gd name="T45" fmla="*/ 14 h 112"/>
                  <a:gd name="T46" fmla="*/ 34 w 103"/>
                  <a:gd name="T47" fmla="*/ 25 h 112"/>
                  <a:gd name="T48" fmla="*/ 30 w 103"/>
                  <a:gd name="T49" fmla="*/ 31 h 112"/>
                  <a:gd name="T50" fmla="*/ 30 w 103"/>
                  <a:gd name="T51" fmla="*/ 33 h 112"/>
                  <a:gd name="T52" fmla="*/ 27 w 103"/>
                  <a:gd name="T53" fmla="*/ 39 h 112"/>
                  <a:gd name="T54" fmla="*/ 23 w 103"/>
                  <a:gd name="T55" fmla="*/ 49 h 112"/>
                  <a:gd name="T56" fmla="*/ 19 w 103"/>
                  <a:gd name="T57" fmla="*/ 54 h 112"/>
                  <a:gd name="T58" fmla="*/ 19 w 103"/>
                  <a:gd name="T59" fmla="*/ 55 h 112"/>
                  <a:gd name="T60" fmla="*/ 16 w 103"/>
                  <a:gd name="T61" fmla="*/ 58 h 112"/>
                  <a:gd name="T62" fmla="*/ 11 w 103"/>
                  <a:gd name="T63" fmla="*/ 63 h 112"/>
                  <a:gd name="T64" fmla="*/ 5 w 103"/>
                  <a:gd name="T65" fmla="*/ 73 h 112"/>
                  <a:gd name="T66" fmla="*/ 0 w 103"/>
                  <a:gd name="T67" fmla="*/ 82 h 112"/>
                  <a:gd name="T68" fmla="*/ 0 w 103"/>
                  <a:gd name="T69" fmla="*/ 87 h 112"/>
                  <a:gd name="T70" fmla="*/ 0 w 103"/>
                  <a:gd name="T71" fmla="*/ 88 h 112"/>
                  <a:gd name="T72" fmla="*/ 7 w 103"/>
                  <a:gd name="T73" fmla="*/ 93 h 112"/>
                  <a:gd name="T74" fmla="*/ 29 w 103"/>
                  <a:gd name="T75" fmla="*/ 106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3" h="112">
                    <a:moveTo>
                      <a:pt x="48" y="110"/>
                    </a:moveTo>
                    <a:lnTo>
                      <a:pt x="59" y="112"/>
                    </a:lnTo>
                    <a:lnTo>
                      <a:pt x="68" y="112"/>
                    </a:lnTo>
                    <a:lnTo>
                      <a:pt x="76" y="112"/>
                    </a:lnTo>
                    <a:lnTo>
                      <a:pt x="84" y="110"/>
                    </a:lnTo>
                    <a:lnTo>
                      <a:pt x="89" y="109"/>
                    </a:lnTo>
                    <a:lnTo>
                      <a:pt x="94" y="107"/>
                    </a:lnTo>
                    <a:lnTo>
                      <a:pt x="99" y="107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3"/>
                    </a:lnTo>
                    <a:lnTo>
                      <a:pt x="103" y="103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3" y="93"/>
                    </a:lnTo>
                    <a:lnTo>
                      <a:pt x="100" y="88"/>
                    </a:lnTo>
                    <a:lnTo>
                      <a:pt x="99" y="82"/>
                    </a:lnTo>
                    <a:lnTo>
                      <a:pt x="97" y="79"/>
                    </a:lnTo>
                    <a:lnTo>
                      <a:pt x="97" y="76"/>
                    </a:lnTo>
                    <a:lnTo>
                      <a:pt x="95" y="73"/>
                    </a:lnTo>
                    <a:lnTo>
                      <a:pt x="95" y="69"/>
                    </a:lnTo>
                    <a:lnTo>
                      <a:pt x="95" y="68"/>
                    </a:lnTo>
                    <a:lnTo>
                      <a:pt x="94" y="66"/>
                    </a:lnTo>
                    <a:lnTo>
                      <a:pt x="92" y="60"/>
                    </a:lnTo>
                    <a:lnTo>
                      <a:pt x="92" y="55"/>
                    </a:lnTo>
                    <a:lnTo>
                      <a:pt x="91" y="50"/>
                    </a:lnTo>
                    <a:lnTo>
                      <a:pt x="91" y="44"/>
                    </a:lnTo>
                    <a:lnTo>
                      <a:pt x="91" y="42"/>
                    </a:lnTo>
                    <a:lnTo>
                      <a:pt x="91" y="41"/>
                    </a:lnTo>
                    <a:lnTo>
                      <a:pt x="89" y="33"/>
                    </a:lnTo>
                    <a:lnTo>
                      <a:pt x="89" y="27"/>
                    </a:lnTo>
                    <a:lnTo>
                      <a:pt x="89" y="22"/>
                    </a:lnTo>
                    <a:lnTo>
                      <a:pt x="89" y="17"/>
                    </a:lnTo>
                    <a:lnTo>
                      <a:pt x="87" y="9"/>
                    </a:lnTo>
                    <a:lnTo>
                      <a:pt x="83" y="5"/>
                    </a:lnTo>
                    <a:lnTo>
                      <a:pt x="75" y="1"/>
                    </a:lnTo>
                    <a:lnTo>
                      <a:pt x="67" y="0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5" y="3"/>
                    </a:lnTo>
                    <a:lnTo>
                      <a:pt x="40" y="9"/>
                    </a:lnTo>
                    <a:lnTo>
                      <a:pt x="38" y="14"/>
                    </a:lnTo>
                    <a:lnTo>
                      <a:pt x="37" y="19"/>
                    </a:lnTo>
                    <a:lnTo>
                      <a:pt x="34" y="25"/>
                    </a:lnTo>
                    <a:lnTo>
                      <a:pt x="30" y="31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27" y="39"/>
                    </a:lnTo>
                    <a:lnTo>
                      <a:pt x="26" y="44"/>
                    </a:lnTo>
                    <a:lnTo>
                      <a:pt x="23" y="49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5"/>
                    </a:lnTo>
                    <a:lnTo>
                      <a:pt x="16" y="58"/>
                    </a:lnTo>
                    <a:lnTo>
                      <a:pt x="15" y="61"/>
                    </a:lnTo>
                    <a:lnTo>
                      <a:pt x="11" y="63"/>
                    </a:lnTo>
                    <a:lnTo>
                      <a:pt x="10" y="66"/>
                    </a:lnTo>
                    <a:lnTo>
                      <a:pt x="5" y="73"/>
                    </a:lnTo>
                    <a:lnTo>
                      <a:pt x="2" y="77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0" y="87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7" y="93"/>
                    </a:lnTo>
                    <a:lnTo>
                      <a:pt x="15" y="99"/>
                    </a:lnTo>
                    <a:lnTo>
                      <a:pt x="29" y="106"/>
                    </a:lnTo>
                    <a:lnTo>
                      <a:pt x="48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8" name="Freeform 264"/>
              <p:cNvSpPr>
                <a:spLocks/>
              </p:cNvSpPr>
              <p:nvPr/>
            </p:nvSpPr>
            <p:spPr bwMode="auto">
              <a:xfrm>
                <a:off x="4849" y="2315"/>
                <a:ext cx="103" cy="28"/>
              </a:xfrm>
              <a:custGeom>
                <a:avLst/>
                <a:gdLst>
                  <a:gd name="T0" fmla="*/ 40 w 103"/>
                  <a:gd name="T1" fmla="*/ 3 h 28"/>
                  <a:gd name="T2" fmla="*/ 49 w 103"/>
                  <a:gd name="T3" fmla="*/ 5 h 28"/>
                  <a:gd name="T4" fmla="*/ 59 w 103"/>
                  <a:gd name="T5" fmla="*/ 6 h 28"/>
                  <a:gd name="T6" fmla="*/ 67 w 103"/>
                  <a:gd name="T7" fmla="*/ 8 h 28"/>
                  <a:gd name="T8" fmla="*/ 75 w 103"/>
                  <a:gd name="T9" fmla="*/ 11 h 28"/>
                  <a:gd name="T10" fmla="*/ 83 w 103"/>
                  <a:gd name="T11" fmla="*/ 14 h 28"/>
                  <a:gd name="T12" fmla="*/ 89 w 103"/>
                  <a:gd name="T13" fmla="*/ 17 h 28"/>
                  <a:gd name="T14" fmla="*/ 95 w 103"/>
                  <a:gd name="T15" fmla="*/ 22 h 28"/>
                  <a:gd name="T16" fmla="*/ 100 w 103"/>
                  <a:gd name="T17" fmla="*/ 27 h 28"/>
                  <a:gd name="T18" fmla="*/ 102 w 103"/>
                  <a:gd name="T19" fmla="*/ 25 h 28"/>
                  <a:gd name="T20" fmla="*/ 102 w 103"/>
                  <a:gd name="T21" fmla="*/ 24 h 28"/>
                  <a:gd name="T22" fmla="*/ 103 w 103"/>
                  <a:gd name="T23" fmla="*/ 24 h 28"/>
                  <a:gd name="T24" fmla="*/ 103 w 103"/>
                  <a:gd name="T25" fmla="*/ 22 h 28"/>
                  <a:gd name="T26" fmla="*/ 94 w 103"/>
                  <a:gd name="T27" fmla="*/ 14 h 28"/>
                  <a:gd name="T28" fmla="*/ 81 w 103"/>
                  <a:gd name="T29" fmla="*/ 9 h 28"/>
                  <a:gd name="T30" fmla="*/ 68 w 103"/>
                  <a:gd name="T31" fmla="*/ 5 h 28"/>
                  <a:gd name="T32" fmla="*/ 53 w 103"/>
                  <a:gd name="T33" fmla="*/ 1 h 28"/>
                  <a:gd name="T34" fmla="*/ 38 w 103"/>
                  <a:gd name="T35" fmla="*/ 0 h 28"/>
                  <a:gd name="T36" fmla="*/ 24 w 103"/>
                  <a:gd name="T37" fmla="*/ 0 h 28"/>
                  <a:gd name="T38" fmla="*/ 11 w 103"/>
                  <a:gd name="T39" fmla="*/ 1 h 28"/>
                  <a:gd name="T40" fmla="*/ 0 w 103"/>
                  <a:gd name="T41" fmla="*/ 6 h 28"/>
                  <a:gd name="T42" fmla="*/ 0 w 103"/>
                  <a:gd name="T43" fmla="*/ 8 h 28"/>
                  <a:gd name="T44" fmla="*/ 0 w 103"/>
                  <a:gd name="T45" fmla="*/ 8 h 28"/>
                  <a:gd name="T46" fmla="*/ 0 w 103"/>
                  <a:gd name="T47" fmla="*/ 9 h 28"/>
                  <a:gd name="T48" fmla="*/ 2 w 103"/>
                  <a:gd name="T49" fmla="*/ 9 h 28"/>
                  <a:gd name="T50" fmla="*/ 10 w 103"/>
                  <a:gd name="T51" fmla="*/ 6 h 28"/>
                  <a:gd name="T52" fmla="*/ 18 w 103"/>
                  <a:gd name="T53" fmla="*/ 5 h 28"/>
                  <a:gd name="T54" fmla="*/ 27 w 103"/>
                  <a:gd name="T55" fmla="*/ 3 h 28"/>
                  <a:gd name="T56" fmla="*/ 37 w 103"/>
                  <a:gd name="T57" fmla="*/ 3 h 28"/>
                  <a:gd name="T58" fmla="*/ 35 w 103"/>
                  <a:gd name="T59" fmla="*/ 5 h 28"/>
                  <a:gd name="T60" fmla="*/ 35 w 103"/>
                  <a:gd name="T61" fmla="*/ 6 h 28"/>
                  <a:gd name="T62" fmla="*/ 35 w 103"/>
                  <a:gd name="T63" fmla="*/ 8 h 28"/>
                  <a:gd name="T64" fmla="*/ 34 w 103"/>
                  <a:gd name="T65" fmla="*/ 9 h 28"/>
                  <a:gd name="T66" fmla="*/ 30 w 103"/>
                  <a:gd name="T67" fmla="*/ 9 h 28"/>
                  <a:gd name="T68" fmla="*/ 27 w 103"/>
                  <a:gd name="T69" fmla="*/ 11 h 28"/>
                  <a:gd name="T70" fmla="*/ 26 w 103"/>
                  <a:gd name="T71" fmla="*/ 14 h 28"/>
                  <a:gd name="T72" fmla="*/ 24 w 103"/>
                  <a:gd name="T73" fmla="*/ 16 h 28"/>
                  <a:gd name="T74" fmla="*/ 24 w 103"/>
                  <a:gd name="T75" fmla="*/ 17 h 28"/>
                  <a:gd name="T76" fmla="*/ 24 w 103"/>
                  <a:gd name="T77" fmla="*/ 20 h 28"/>
                  <a:gd name="T78" fmla="*/ 24 w 103"/>
                  <a:gd name="T79" fmla="*/ 24 h 28"/>
                  <a:gd name="T80" fmla="*/ 26 w 103"/>
                  <a:gd name="T81" fmla="*/ 27 h 28"/>
                  <a:gd name="T82" fmla="*/ 27 w 103"/>
                  <a:gd name="T83" fmla="*/ 27 h 28"/>
                  <a:gd name="T84" fmla="*/ 27 w 103"/>
                  <a:gd name="T85" fmla="*/ 27 h 28"/>
                  <a:gd name="T86" fmla="*/ 27 w 103"/>
                  <a:gd name="T87" fmla="*/ 27 h 28"/>
                  <a:gd name="T88" fmla="*/ 29 w 103"/>
                  <a:gd name="T89" fmla="*/ 27 h 28"/>
                  <a:gd name="T90" fmla="*/ 29 w 103"/>
                  <a:gd name="T91" fmla="*/ 28 h 28"/>
                  <a:gd name="T92" fmla="*/ 30 w 103"/>
                  <a:gd name="T93" fmla="*/ 28 h 28"/>
                  <a:gd name="T94" fmla="*/ 30 w 103"/>
                  <a:gd name="T95" fmla="*/ 28 h 28"/>
                  <a:gd name="T96" fmla="*/ 32 w 103"/>
                  <a:gd name="T97" fmla="*/ 28 h 28"/>
                  <a:gd name="T98" fmla="*/ 35 w 103"/>
                  <a:gd name="T99" fmla="*/ 28 h 28"/>
                  <a:gd name="T100" fmla="*/ 38 w 103"/>
                  <a:gd name="T101" fmla="*/ 25 h 28"/>
                  <a:gd name="T102" fmla="*/ 40 w 103"/>
                  <a:gd name="T103" fmla="*/ 24 h 28"/>
                  <a:gd name="T104" fmla="*/ 40 w 103"/>
                  <a:gd name="T105" fmla="*/ 22 h 28"/>
                  <a:gd name="T106" fmla="*/ 42 w 103"/>
                  <a:gd name="T107" fmla="*/ 19 h 28"/>
                  <a:gd name="T108" fmla="*/ 42 w 103"/>
                  <a:gd name="T109" fmla="*/ 16 h 28"/>
                  <a:gd name="T110" fmla="*/ 40 w 103"/>
                  <a:gd name="T111" fmla="*/ 12 h 28"/>
                  <a:gd name="T112" fmla="*/ 37 w 103"/>
                  <a:gd name="T113" fmla="*/ 11 h 28"/>
                  <a:gd name="T114" fmla="*/ 38 w 103"/>
                  <a:gd name="T115" fmla="*/ 9 h 28"/>
                  <a:gd name="T116" fmla="*/ 38 w 103"/>
                  <a:gd name="T117" fmla="*/ 6 h 28"/>
                  <a:gd name="T118" fmla="*/ 38 w 103"/>
                  <a:gd name="T119" fmla="*/ 5 h 28"/>
                  <a:gd name="T120" fmla="*/ 40 w 103"/>
                  <a:gd name="T121" fmla="*/ 3 h 2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3" h="28">
                    <a:moveTo>
                      <a:pt x="40" y="3"/>
                    </a:moveTo>
                    <a:lnTo>
                      <a:pt x="49" y="5"/>
                    </a:lnTo>
                    <a:lnTo>
                      <a:pt x="59" y="6"/>
                    </a:lnTo>
                    <a:lnTo>
                      <a:pt x="67" y="8"/>
                    </a:lnTo>
                    <a:lnTo>
                      <a:pt x="75" y="11"/>
                    </a:lnTo>
                    <a:lnTo>
                      <a:pt x="83" y="14"/>
                    </a:lnTo>
                    <a:lnTo>
                      <a:pt x="89" y="17"/>
                    </a:lnTo>
                    <a:lnTo>
                      <a:pt x="95" y="22"/>
                    </a:lnTo>
                    <a:lnTo>
                      <a:pt x="100" y="27"/>
                    </a:lnTo>
                    <a:lnTo>
                      <a:pt x="102" y="25"/>
                    </a:lnTo>
                    <a:lnTo>
                      <a:pt x="102" y="24"/>
                    </a:lnTo>
                    <a:lnTo>
                      <a:pt x="103" y="24"/>
                    </a:lnTo>
                    <a:lnTo>
                      <a:pt x="103" y="22"/>
                    </a:lnTo>
                    <a:lnTo>
                      <a:pt x="94" y="14"/>
                    </a:lnTo>
                    <a:lnTo>
                      <a:pt x="81" y="9"/>
                    </a:lnTo>
                    <a:lnTo>
                      <a:pt x="68" y="5"/>
                    </a:lnTo>
                    <a:lnTo>
                      <a:pt x="53" y="1"/>
                    </a:lnTo>
                    <a:lnTo>
                      <a:pt x="38" y="0"/>
                    </a:lnTo>
                    <a:lnTo>
                      <a:pt x="24" y="0"/>
                    </a:lnTo>
                    <a:lnTo>
                      <a:pt x="11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10" y="6"/>
                    </a:lnTo>
                    <a:lnTo>
                      <a:pt x="18" y="5"/>
                    </a:lnTo>
                    <a:lnTo>
                      <a:pt x="27" y="3"/>
                    </a:lnTo>
                    <a:lnTo>
                      <a:pt x="37" y="3"/>
                    </a:lnTo>
                    <a:lnTo>
                      <a:pt x="35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7" y="11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7"/>
                    </a:lnTo>
                    <a:lnTo>
                      <a:pt x="24" y="20"/>
                    </a:lnTo>
                    <a:lnTo>
                      <a:pt x="24" y="24"/>
                    </a:lnTo>
                    <a:lnTo>
                      <a:pt x="26" y="27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29" y="28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5" y="28"/>
                    </a:lnTo>
                    <a:lnTo>
                      <a:pt x="38" y="25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2"/>
                    </a:lnTo>
                    <a:lnTo>
                      <a:pt x="37" y="11"/>
                    </a:lnTo>
                    <a:lnTo>
                      <a:pt x="38" y="9"/>
                    </a:lnTo>
                    <a:lnTo>
                      <a:pt x="38" y="6"/>
                    </a:lnTo>
                    <a:lnTo>
                      <a:pt x="38" y="5"/>
                    </a:ln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89" name="Freeform 265"/>
              <p:cNvSpPr>
                <a:spLocks/>
              </p:cNvSpPr>
              <p:nvPr/>
            </p:nvSpPr>
            <p:spPr bwMode="auto">
              <a:xfrm>
                <a:off x="4875" y="234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0 h 6"/>
                  <a:gd name="T4" fmla="*/ 1 w 6"/>
                  <a:gd name="T5" fmla="*/ 0 h 6"/>
                  <a:gd name="T6" fmla="*/ 1 w 6"/>
                  <a:gd name="T7" fmla="*/ 0 h 6"/>
                  <a:gd name="T8" fmla="*/ 3 w 6"/>
                  <a:gd name="T9" fmla="*/ 0 h 6"/>
                  <a:gd name="T10" fmla="*/ 3 w 6"/>
                  <a:gd name="T11" fmla="*/ 1 h 6"/>
                  <a:gd name="T12" fmla="*/ 4 w 6"/>
                  <a:gd name="T13" fmla="*/ 1 h 6"/>
                  <a:gd name="T14" fmla="*/ 4 w 6"/>
                  <a:gd name="T15" fmla="*/ 1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4 w 6"/>
                  <a:gd name="T23" fmla="*/ 4 h 6"/>
                  <a:gd name="T24" fmla="*/ 3 w 6"/>
                  <a:gd name="T25" fmla="*/ 6 h 6"/>
                  <a:gd name="T26" fmla="*/ 1 w 6"/>
                  <a:gd name="T27" fmla="*/ 6 h 6"/>
                  <a:gd name="T28" fmla="*/ 0 w 6"/>
                  <a:gd name="T29" fmla="*/ 6 h 6"/>
                  <a:gd name="T30" fmla="*/ 0 w 6"/>
                  <a:gd name="T31" fmla="*/ 4 h 6"/>
                  <a:gd name="T32" fmla="*/ 0 w 6"/>
                  <a:gd name="T33" fmla="*/ 4 h 6"/>
                  <a:gd name="T34" fmla="*/ 0 w 6"/>
                  <a:gd name="T35" fmla="*/ 3 h 6"/>
                  <a:gd name="T36" fmla="*/ 0 w 6"/>
                  <a:gd name="T37" fmla="*/ 1 h 6"/>
                  <a:gd name="T38" fmla="*/ 0 w 6"/>
                  <a:gd name="T39" fmla="*/ 0 h 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111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90" name="Freeform 266"/>
              <p:cNvSpPr>
                <a:spLocks/>
              </p:cNvSpPr>
              <p:nvPr/>
            </p:nvSpPr>
            <p:spPr bwMode="auto">
              <a:xfrm>
                <a:off x="4998" y="2818"/>
                <a:ext cx="16" cy="15"/>
              </a:xfrm>
              <a:custGeom>
                <a:avLst/>
                <a:gdLst>
                  <a:gd name="T0" fmla="*/ 0 w 16"/>
                  <a:gd name="T1" fmla="*/ 0 h 15"/>
                  <a:gd name="T2" fmla="*/ 0 w 16"/>
                  <a:gd name="T3" fmla="*/ 0 h 15"/>
                  <a:gd name="T4" fmla="*/ 0 w 16"/>
                  <a:gd name="T5" fmla="*/ 9 h 15"/>
                  <a:gd name="T6" fmla="*/ 0 w 16"/>
                  <a:gd name="T7" fmla="*/ 14 h 15"/>
                  <a:gd name="T8" fmla="*/ 0 w 16"/>
                  <a:gd name="T9" fmla="*/ 15 h 15"/>
                  <a:gd name="T10" fmla="*/ 8 w 16"/>
                  <a:gd name="T11" fmla="*/ 15 h 15"/>
                  <a:gd name="T12" fmla="*/ 8 w 16"/>
                  <a:gd name="T13" fmla="*/ 15 h 15"/>
                  <a:gd name="T14" fmla="*/ 16 w 16"/>
                  <a:gd name="T15" fmla="*/ 15 h 15"/>
                  <a:gd name="T16" fmla="*/ 16 w 16"/>
                  <a:gd name="T17" fmla="*/ 14 h 15"/>
                  <a:gd name="T18" fmla="*/ 16 w 16"/>
                  <a:gd name="T19" fmla="*/ 9 h 15"/>
                  <a:gd name="T20" fmla="*/ 16 w 16"/>
                  <a:gd name="T21" fmla="*/ 0 h 15"/>
                  <a:gd name="T22" fmla="*/ 16 w 16"/>
                  <a:gd name="T23" fmla="*/ 0 h 15"/>
                  <a:gd name="T24" fmla="*/ 0 w 16"/>
                  <a:gd name="T25" fmla="*/ 0 h 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91" name="Freeform 267"/>
              <p:cNvSpPr>
                <a:spLocks/>
              </p:cNvSpPr>
              <p:nvPr/>
            </p:nvSpPr>
            <p:spPr bwMode="auto">
              <a:xfrm>
                <a:off x="4803" y="2724"/>
                <a:ext cx="211" cy="94"/>
              </a:xfrm>
              <a:custGeom>
                <a:avLst/>
                <a:gdLst>
                  <a:gd name="T0" fmla="*/ 16 w 211"/>
                  <a:gd name="T1" fmla="*/ 94 h 94"/>
                  <a:gd name="T2" fmla="*/ 16 w 211"/>
                  <a:gd name="T3" fmla="*/ 94 h 94"/>
                  <a:gd name="T4" fmla="*/ 23 w 211"/>
                  <a:gd name="T5" fmla="*/ 59 h 94"/>
                  <a:gd name="T6" fmla="*/ 43 w 211"/>
                  <a:gd name="T7" fmla="*/ 35 h 94"/>
                  <a:gd name="T8" fmla="*/ 72 w 211"/>
                  <a:gd name="T9" fmla="*/ 21 h 94"/>
                  <a:gd name="T10" fmla="*/ 107 w 211"/>
                  <a:gd name="T11" fmla="*/ 16 h 94"/>
                  <a:gd name="T12" fmla="*/ 140 w 211"/>
                  <a:gd name="T13" fmla="*/ 21 h 94"/>
                  <a:gd name="T14" fmla="*/ 168 w 211"/>
                  <a:gd name="T15" fmla="*/ 37 h 94"/>
                  <a:gd name="T16" fmla="*/ 189 w 211"/>
                  <a:gd name="T17" fmla="*/ 60 h 94"/>
                  <a:gd name="T18" fmla="*/ 195 w 211"/>
                  <a:gd name="T19" fmla="*/ 94 h 94"/>
                  <a:gd name="T20" fmla="*/ 211 w 211"/>
                  <a:gd name="T21" fmla="*/ 94 h 94"/>
                  <a:gd name="T22" fmla="*/ 202 w 211"/>
                  <a:gd name="T23" fmla="*/ 54 h 94"/>
                  <a:gd name="T24" fmla="*/ 178 w 211"/>
                  <a:gd name="T25" fmla="*/ 24 h 94"/>
                  <a:gd name="T26" fmla="*/ 143 w 211"/>
                  <a:gd name="T27" fmla="*/ 5 h 94"/>
                  <a:gd name="T28" fmla="*/ 107 w 211"/>
                  <a:gd name="T29" fmla="*/ 0 h 94"/>
                  <a:gd name="T30" fmla="*/ 69 w 211"/>
                  <a:gd name="T31" fmla="*/ 5 h 94"/>
                  <a:gd name="T32" fmla="*/ 34 w 211"/>
                  <a:gd name="T33" fmla="*/ 23 h 94"/>
                  <a:gd name="T34" fmla="*/ 10 w 211"/>
                  <a:gd name="T35" fmla="*/ 53 h 94"/>
                  <a:gd name="T36" fmla="*/ 0 w 211"/>
                  <a:gd name="T37" fmla="*/ 94 h 94"/>
                  <a:gd name="T38" fmla="*/ 0 w 211"/>
                  <a:gd name="T39" fmla="*/ 94 h 94"/>
                  <a:gd name="T40" fmla="*/ 16 w 211"/>
                  <a:gd name="T41" fmla="*/ 94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1" h="94">
                    <a:moveTo>
                      <a:pt x="16" y="94"/>
                    </a:moveTo>
                    <a:lnTo>
                      <a:pt x="16" y="94"/>
                    </a:lnTo>
                    <a:lnTo>
                      <a:pt x="23" y="59"/>
                    </a:lnTo>
                    <a:lnTo>
                      <a:pt x="43" y="35"/>
                    </a:lnTo>
                    <a:lnTo>
                      <a:pt x="72" y="21"/>
                    </a:lnTo>
                    <a:lnTo>
                      <a:pt x="107" y="16"/>
                    </a:lnTo>
                    <a:lnTo>
                      <a:pt x="140" y="21"/>
                    </a:lnTo>
                    <a:lnTo>
                      <a:pt x="168" y="37"/>
                    </a:lnTo>
                    <a:lnTo>
                      <a:pt x="189" y="60"/>
                    </a:lnTo>
                    <a:lnTo>
                      <a:pt x="195" y="94"/>
                    </a:lnTo>
                    <a:lnTo>
                      <a:pt x="211" y="94"/>
                    </a:lnTo>
                    <a:lnTo>
                      <a:pt x="202" y="54"/>
                    </a:lnTo>
                    <a:lnTo>
                      <a:pt x="178" y="24"/>
                    </a:lnTo>
                    <a:lnTo>
                      <a:pt x="143" y="5"/>
                    </a:lnTo>
                    <a:lnTo>
                      <a:pt x="107" y="0"/>
                    </a:lnTo>
                    <a:lnTo>
                      <a:pt x="69" y="5"/>
                    </a:lnTo>
                    <a:lnTo>
                      <a:pt x="34" y="23"/>
                    </a:lnTo>
                    <a:lnTo>
                      <a:pt x="10" y="53"/>
                    </a:lnTo>
                    <a:lnTo>
                      <a:pt x="0" y="94"/>
                    </a:lnTo>
                    <a:lnTo>
                      <a:pt x="1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92" name="Freeform 268"/>
              <p:cNvSpPr>
                <a:spLocks/>
              </p:cNvSpPr>
              <p:nvPr/>
            </p:nvSpPr>
            <p:spPr bwMode="auto">
              <a:xfrm>
                <a:off x="4803" y="2818"/>
                <a:ext cx="16" cy="23"/>
              </a:xfrm>
              <a:custGeom>
                <a:avLst/>
                <a:gdLst>
                  <a:gd name="T0" fmla="*/ 8 w 16"/>
                  <a:gd name="T1" fmla="*/ 8 h 23"/>
                  <a:gd name="T2" fmla="*/ 8 w 16"/>
                  <a:gd name="T3" fmla="*/ 15 h 23"/>
                  <a:gd name="T4" fmla="*/ 16 w 16"/>
                  <a:gd name="T5" fmla="*/ 15 h 23"/>
                  <a:gd name="T6" fmla="*/ 16 w 16"/>
                  <a:gd name="T7" fmla="*/ 14 h 23"/>
                  <a:gd name="T8" fmla="*/ 16 w 16"/>
                  <a:gd name="T9" fmla="*/ 9 h 23"/>
                  <a:gd name="T10" fmla="*/ 16 w 16"/>
                  <a:gd name="T11" fmla="*/ 0 h 23"/>
                  <a:gd name="T12" fmla="*/ 0 w 16"/>
                  <a:gd name="T13" fmla="*/ 0 h 23"/>
                  <a:gd name="T14" fmla="*/ 0 w 16"/>
                  <a:gd name="T15" fmla="*/ 9 h 23"/>
                  <a:gd name="T16" fmla="*/ 0 w 16"/>
                  <a:gd name="T17" fmla="*/ 14 h 23"/>
                  <a:gd name="T18" fmla="*/ 0 w 16"/>
                  <a:gd name="T19" fmla="*/ 15 h 23"/>
                  <a:gd name="T20" fmla="*/ 8 w 16"/>
                  <a:gd name="T21" fmla="*/ 15 h 23"/>
                  <a:gd name="T22" fmla="*/ 8 w 16"/>
                  <a:gd name="T23" fmla="*/ 23 h 23"/>
                  <a:gd name="T24" fmla="*/ 0 w 16"/>
                  <a:gd name="T25" fmla="*/ 15 h 23"/>
                  <a:gd name="T26" fmla="*/ 0 w 16"/>
                  <a:gd name="T27" fmla="*/ 23 h 23"/>
                  <a:gd name="T28" fmla="*/ 8 w 16"/>
                  <a:gd name="T29" fmla="*/ 23 h 23"/>
                  <a:gd name="T30" fmla="*/ 8 w 16"/>
                  <a:gd name="T31" fmla="*/ 8 h 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" h="23">
                    <a:moveTo>
                      <a:pt x="8" y="8"/>
                    </a:moveTo>
                    <a:lnTo>
                      <a:pt x="8" y="15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23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8" y="23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93" name="Freeform 269"/>
              <p:cNvSpPr>
                <a:spLocks/>
              </p:cNvSpPr>
              <p:nvPr/>
            </p:nvSpPr>
            <p:spPr bwMode="auto">
              <a:xfrm>
                <a:off x="4811" y="2826"/>
                <a:ext cx="203" cy="15"/>
              </a:xfrm>
              <a:custGeom>
                <a:avLst/>
                <a:gdLst>
                  <a:gd name="T0" fmla="*/ 187 w 203"/>
                  <a:gd name="T1" fmla="*/ 7 h 15"/>
                  <a:gd name="T2" fmla="*/ 195 w 203"/>
                  <a:gd name="T3" fmla="*/ 0 h 15"/>
                  <a:gd name="T4" fmla="*/ 0 w 203"/>
                  <a:gd name="T5" fmla="*/ 0 h 15"/>
                  <a:gd name="T6" fmla="*/ 0 w 203"/>
                  <a:gd name="T7" fmla="*/ 15 h 15"/>
                  <a:gd name="T8" fmla="*/ 195 w 203"/>
                  <a:gd name="T9" fmla="*/ 15 h 15"/>
                  <a:gd name="T10" fmla="*/ 203 w 203"/>
                  <a:gd name="T11" fmla="*/ 7 h 15"/>
                  <a:gd name="T12" fmla="*/ 195 w 203"/>
                  <a:gd name="T13" fmla="*/ 15 h 15"/>
                  <a:gd name="T14" fmla="*/ 203 w 203"/>
                  <a:gd name="T15" fmla="*/ 15 h 15"/>
                  <a:gd name="T16" fmla="*/ 203 w 203"/>
                  <a:gd name="T17" fmla="*/ 7 h 15"/>
                  <a:gd name="T18" fmla="*/ 187 w 203"/>
                  <a:gd name="T19" fmla="*/ 7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3" h="15">
                    <a:moveTo>
                      <a:pt x="187" y="7"/>
                    </a:moveTo>
                    <a:lnTo>
                      <a:pt x="195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95" y="15"/>
                    </a:lnTo>
                    <a:lnTo>
                      <a:pt x="203" y="7"/>
                    </a:lnTo>
                    <a:lnTo>
                      <a:pt x="195" y="15"/>
                    </a:lnTo>
                    <a:lnTo>
                      <a:pt x="203" y="15"/>
                    </a:lnTo>
                    <a:lnTo>
                      <a:pt x="203" y="7"/>
                    </a:lnTo>
                    <a:lnTo>
                      <a:pt x="18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94" name="Freeform 270"/>
              <p:cNvSpPr>
                <a:spLocks/>
              </p:cNvSpPr>
              <p:nvPr/>
            </p:nvSpPr>
            <p:spPr bwMode="auto">
              <a:xfrm>
                <a:off x="4900" y="2732"/>
                <a:ext cx="16" cy="101"/>
              </a:xfrm>
              <a:custGeom>
                <a:avLst/>
                <a:gdLst>
                  <a:gd name="T0" fmla="*/ 8 w 16"/>
                  <a:gd name="T1" fmla="*/ 101 h 101"/>
                  <a:gd name="T2" fmla="*/ 16 w 16"/>
                  <a:gd name="T3" fmla="*/ 101 h 101"/>
                  <a:gd name="T4" fmla="*/ 16 w 16"/>
                  <a:gd name="T5" fmla="*/ 0 h 101"/>
                  <a:gd name="T6" fmla="*/ 0 w 16"/>
                  <a:gd name="T7" fmla="*/ 0 h 101"/>
                  <a:gd name="T8" fmla="*/ 0 w 16"/>
                  <a:gd name="T9" fmla="*/ 101 h 101"/>
                  <a:gd name="T10" fmla="*/ 8 w 16"/>
                  <a:gd name="T11" fmla="*/ 101 h 1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1">
                    <a:moveTo>
                      <a:pt x="8" y="101"/>
                    </a:moveTo>
                    <a:lnTo>
                      <a:pt x="16" y="101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95" name="Freeform 271"/>
              <p:cNvSpPr>
                <a:spLocks/>
              </p:cNvSpPr>
              <p:nvPr/>
            </p:nvSpPr>
            <p:spPr bwMode="auto">
              <a:xfrm>
                <a:off x="4903" y="2754"/>
                <a:ext cx="87" cy="84"/>
              </a:xfrm>
              <a:custGeom>
                <a:avLst/>
                <a:gdLst>
                  <a:gd name="T0" fmla="*/ 5 w 87"/>
                  <a:gd name="T1" fmla="*/ 79 h 84"/>
                  <a:gd name="T2" fmla="*/ 10 w 87"/>
                  <a:gd name="T3" fmla="*/ 84 h 84"/>
                  <a:gd name="T4" fmla="*/ 87 w 87"/>
                  <a:gd name="T5" fmla="*/ 10 h 84"/>
                  <a:gd name="T6" fmla="*/ 78 w 87"/>
                  <a:gd name="T7" fmla="*/ 0 h 84"/>
                  <a:gd name="T8" fmla="*/ 0 w 87"/>
                  <a:gd name="T9" fmla="*/ 75 h 84"/>
                  <a:gd name="T10" fmla="*/ 5 w 87"/>
                  <a:gd name="T11" fmla="*/ 79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" h="84">
                    <a:moveTo>
                      <a:pt x="5" y="79"/>
                    </a:moveTo>
                    <a:lnTo>
                      <a:pt x="10" y="84"/>
                    </a:lnTo>
                    <a:lnTo>
                      <a:pt x="87" y="10"/>
                    </a:lnTo>
                    <a:lnTo>
                      <a:pt x="78" y="0"/>
                    </a:lnTo>
                    <a:lnTo>
                      <a:pt x="0" y="75"/>
                    </a:lnTo>
                    <a:lnTo>
                      <a:pt x="5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496" name="Freeform 272"/>
              <p:cNvSpPr>
                <a:spLocks/>
              </p:cNvSpPr>
              <p:nvPr/>
            </p:nvSpPr>
            <p:spPr bwMode="auto">
              <a:xfrm>
                <a:off x="4830" y="2753"/>
                <a:ext cx="83" cy="85"/>
              </a:xfrm>
              <a:custGeom>
                <a:avLst/>
                <a:gdLst>
                  <a:gd name="T0" fmla="*/ 78 w 83"/>
                  <a:gd name="T1" fmla="*/ 80 h 85"/>
                  <a:gd name="T2" fmla="*/ 83 w 83"/>
                  <a:gd name="T3" fmla="*/ 76 h 85"/>
                  <a:gd name="T4" fmla="*/ 10 w 83"/>
                  <a:gd name="T5" fmla="*/ 0 h 85"/>
                  <a:gd name="T6" fmla="*/ 0 w 83"/>
                  <a:gd name="T7" fmla="*/ 9 h 85"/>
                  <a:gd name="T8" fmla="*/ 73 w 83"/>
                  <a:gd name="T9" fmla="*/ 85 h 85"/>
                  <a:gd name="T10" fmla="*/ 78 w 83"/>
                  <a:gd name="T11" fmla="*/ 80 h 8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3" h="85">
                    <a:moveTo>
                      <a:pt x="78" y="80"/>
                    </a:moveTo>
                    <a:lnTo>
                      <a:pt x="83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73" y="85"/>
                    </a:lnTo>
                    <a:lnTo>
                      <a:pt x="78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33" name="Text Box 273"/>
            <p:cNvSpPr txBox="1">
              <a:spLocks noChangeArrowheads="1"/>
            </p:cNvSpPr>
            <p:nvPr/>
          </p:nvSpPr>
          <p:spPr bwMode="auto">
            <a:xfrm>
              <a:off x="4729" y="650"/>
              <a:ext cx="518" cy="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kumimoji="1" lang="zh-CN" altLang="en-US">
                <a:solidFill>
                  <a:schemeClr val="tx1"/>
                </a:solidFill>
                <a:ea typeface="宋体" charset="0"/>
              </a:endParaRPr>
            </a:p>
          </p:txBody>
        </p:sp>
      </p:grpSp>
      <p:sp>
        <p:nvSpPr>
          <p:cNvPr id="276" name="内容占位符 2"/>
          <p:cNvSpPr>
            <a:spLocks noGrp="1"/>
          </p:cNvSpPr>
          <p:nvPr>
            <p:ph idx="1"/>
          </p:nvPr>
        </p:nvSpPr>
        <p:spPr>
          <a:xfrm>
            <a:off x="107504" y="1211874"/>
            <a:ext cx="6877571" cy="4470400"/>
          </a:xfrm>
        </p:spPr>
        <p:txBody>
          <a:bodyPr>
            <a:normAutofit/>
          </a:bodyPr>
          <a:lstStyle/>
          <a:p>
            <a:pPr marL="738188" indent="-457200"/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隶书" charset="0"/>
              </a:rPr>
              <a:t>在对形参数组声明时，必须</a:t>
            </a:r>
            <a:r>
              <a:rPr lang="zh-CN" altLang="en-US" dirty="0">
                <a:solidFill>
                  <a:srgbClr val="FF0000"/>
                </a:solidFill>
                <a:latin typeface="华文楷体" charset="-122"/>
                <a:ea typeface="隶书" charset="0"/>
              </a:rPr>
              <a:t>指定第二维</a:t>
            </a:r>
            <a:r>
              <a:rPr lang="en-US" altLang="zh-CN" dirty="0">
                <a:solidFill>
                  <a:srgbClr val="FF0000"/>
                </a:solidFill>
                <a:latin typeface="华文楷体" charset="-122"/>
                <a:ea typeface="隶书" charset="0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华文楷体" charset="-122"/>
                <a:ea typeface="隶书" charset="0"/>
              </a:rPr>
              <a:t>即列</a:t>
            </a:r>
            <a:r>
              <a:rPr lang="en-US" altLang="zh-CN" dirty="0">
                <a:solidFill>
                  <a:srgbClr val="FF0000"/>
                </a:solidFill>
                <a:latin typeface="华文楷体" charset="-122"/>
                <a:ea typeface="隶书" charset="0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隶书" charset="0"/>
              </a:rPr>
              <a:t>的大小，且应与实参的第二维的大小相同。</a:t>
            </a:r>
            <a:endParaRPr lang="en-US" altLang="zh-CN" dirty="0">
              <a:solidFill>
                <a:schemeClr val="tx1"/>
              </a:solidFill>
              <a:latin typeface="华文楷体" charset="-122"/>
              <a:ea typeface="隶书" charset="0"/>
            </a:endParaRPr>
          </a:p>
          <a:p>
            <a:pPr marL="738188" indent="-457200"/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隶书" charset="0"/>
              </a:rPr>
              <a:t>第一维的大小可以指定，也可以不指定。</a:t>
            </a:r>
          </a:p>
          <a:p>
            <a:pPr marL="1273175" lvl="3" indent="-457200"/>
            <a:r>
              <a:rPr lang="zh-CN" altLang="en-US" sz="2400" dirty="0">
                <a:solidFill>
                  <a:schemeClr val="tx1"/>
                </a:solidFill>
                <a:latin typeface="华文楷体" charset="-122"/>
                <a:ea typeface="隶书" charset="0"/>
              </a:rPr>
              <a:t>如 </a:t>
            </a:r>
            <a:r>
              <a:rPr lang="en-US" altLang="zh-CN" sz="2400" dirty="0" err="1">
                <a:solidFill>
                  <a:schemeClr val="tx1"/>
                </a:solidFill>
                <a:latin typeface="华文楷体" charset="-122"/>
                <a:ea typeface="隶书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华文楷体" charset="-122"/>
                <a:ea typeface="隶书" charset="0"/>
              </a:rPr>
              <a:t> array[3][10]; </a:t>
            </a:r>
          </a:p>
          <a:p>
            <a:pPr marL="1273175" lvl="3" indent="-457200"/>
            <a:r>
              <a:rPr lang="zh-CN" altLang="en-US" sz="2400" dirty="0">
                <a:solidFill>
                  <a:schemeClr val="tx1"/>
                </a:solidFill>
                <a:latin typeface="华文楷体" charset="-122"/>
                <a:ea typeface="隶书" charset="0"/>
              </a:rPr>
              <a:t>或  </a:t>
            </a:r>
            <a:r>
              <a:rPr lang="en-US" altLang="zh-CN" sz="2400" dirty="0" err="1">
                <a:solidFill>
                  <a:schemeClr val="tx1"/>
                </a:solidFill>
                <a:latin typeface="华文楷体" charset="-122"/>
                <a:ea typeface="隶书" charset="0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华文楷体" charset="-122"/>
                <a:ea typeface="隶书" charset="0"/>
              </a:rPr>
              <a:t> array[ ][10];         </a:t>
            </a:r>
          </a:p>
          <a:p>
            <a:pPr marL="738188" indent="-457200">
              <a:buFont typeface="Wingdings" charset="2"/>
              <a:buNone/>
            </a:pP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隶书" charset="0"/>
              </a:rPr>
              <a:t>      </a:t>
            </a:r>
            <a:r>
              <a:rPr lang="zh-CN" altLang="en-US" sz="2400" dirty="0">
                <a:solidFill>
                  <a:schemeClr val="tx1"/>
                </a:solidFill>
                <a:latin typeface="华文楷体" charset="-122"/>
                <a:ea typeface="隶书" charset="0"/>
              </a:rPr>
              <a:t>二者都合法而且等价。但是不能把第二维的大小省略。下面的形参数组写法不合法：</a:t>
            </a:r>
            <a:endParaRPr lang="en-US" altLang="zh-CN" sz="2400" dirty="0">
              <a:solidFill>
                <a:schemeClr val="tx1"/>
              </a:solidFill>
              <a:latin typeface="华文楷体" charset="-122"/>
              <a:ea typeface="隶书" charset="0"/>
            </a:endParaRPr>
          </a:p>
          <a:p>
            <a:pPr marL="590550" lvl="1" indent="-6350"/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隶书" charset="0"/>
              </a:rPr>
              <a:t>   如  </a:t>
            </a:r>
            <a:r>
              <a:rPr lang="en-US" altLang="zh-CN" dirty="0" err="1">
                <a:solidFill>
                  <a:schemeClr val="tx1"/>
                </a:solidFill>
                <a:latin typeface="华文楷体" charset="-122"/>
                <a:ea typeface="隶书" charset="0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华文楷体" charset="-122"/>
                <a:ea typeface="隶书" charset="0"/>
              </a:rPr>
              <a:t> array[][]; </a:t>
            </a:r>
          </a:p>
          <a:p>
            <a:pPr marL="590550" lvl="1" indent="-6350"/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隶书" charset="0"/>
              </a:rPr>
              <a:t>   或 </a:t>
            </a:r>
            <a:r>
              <a:rPr lang="en-US" altLang="zh-CN" dirty="0" err="1">
                <a:solidFill>
                  <a:schemeClr val="tx1"/>
                </a:solidFill>
                <a:latin typeface="华文楷体" charset="-122"/>
                <a:ea typeface="隶书" charset="0"/>
              </a:rPr>
              <a:t>int</a:t>
            </a:r>
            <a:r>
              <a:rPr lang="zh-CN" altLang="zh-CN" dirty="0">
                <a:solidFill>
                  <a:schemeClr val="tx1"/>
                </a:solidFill>
                <a:latin typeface="华文楷体" charset="-122"/>
                <a:ea typeface="隶书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华文楷体" charset="-122"/>
                <a:ea typeface="隶书" charset="0"/>
              </a:rPr>
              <a:t>array[3][]; </a:t>
            </a:r>
            <a:endParaRPr lang="zh-CN" altLang="en-US" dirty="0">
              <a:solidFill>
                <a:schemeClr val="tx1"/>
              </a:solidFill>
              <a:latin typeface="华文楷体" charset="-122"/>
              <a:ea typeface="隶书" charset="0"/>
            </a:endParaRPr>
          </a:p>
          <a:p>
            <a:pPr marL="280988" lvl="1" indent="0">
              <a:spcBef>
                <a:spcPts val="1200"/>
              </a:spcBef>
              <a:buNone/>
            </a:pPr>
            <a:endParaRPr lang="zh-CN" altLang="en-US" sz="2000" dirty="0">
              <a:latin typeface="华文楷体" charset="-122"/>
              <a:ea typeface="隶书" charset="0"/>
            </a:endParaRPr>
          </a:p>
          <a:p>
            <a:pPr marL="738188" lvl="1" indent="-457200">
              <a:spcBef>
                <a:spcPts val="1200"/>
              </a:spcBef>
            </a:pPr>
            <a:r>
              <a:rPr lang="zh-CN" altLang="en-US" sz="2000" dirty="0">
                <a:latin typeface="华文楷体" charset="-122"/>
                <a:ea typeface="隶书" charset="0"/>
              </a:rPr>
              <a:t>实际传送的是指向数组第一个元素的地址</a:t>
            </a:r>
          </a:p>
          <a:p>
            <a:pPr marL="584200" lvl="1" indent="0">
              <a:buNone/>
            </a:pPr>
            <a:endParaRPr lang="en-US" altLang="zh-CN" dirty="0">
              <a:solidFill>
                <a:schemeClr val="tx1"/>
              </a:solidFill>
              <a:latin typeface="华文楷体" charset="-122"/>
              <a:ea typeface="隶书" charset="0"/>
            </a:endParaRPr>
          </a:p>
          <a:p>
            <a:pPr marL="738188" indent="-457200"/>
            <a:endParaRPr lang="zh-CN" altLang="en-US" dirty="0">
              <a:latin typeface="华文楷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30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Text Box 2"/>
          <p:cNvSpPr>
            <a:spLocks noGrp="1" noChangeArrowheads="1"/>
          </p:cNvSpPr>
          <p:nvPr>
            <p:ph idx="1"/>
          </p:nvPr>
        </p:nvSpPr>
        <p:spPr>
          <a:xfrm>
            <a:off x="685800" y="476250"/>
            <a:ext cx="7772400" cy="5619750"/>
          </a:xfrm>
          <a:noFill/>
        </p:spPr>
        <p:txBody>
          <a:bodyPr/>
          <a:lstStyle/>
          <a:p>
            <a:pPr algn="just">
              <a:lnSpc>
                <a:spcPct val="100000"/>
              </a:lnSpc>
              <a:spcBef>
                <a:spcPct val="40000"/>
              </a:spcBef>
              <a:buClrTx/>
              <a:buSzTx/>
              <a:buFontTx/>
              <a:buNone/>
            </a:pPr>
            <a:r>
              <a:rPr kumimoji="1" lang="zh-CN" altLang="en-US">
                <a:effectLst/>
                <a:ea typeface="宋体" charset="0"/>
              </a:rPr>
              <a:t>      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20713"/>
            <a:ext cx="8424863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7" rIns="92075" bIns="46037"/>
          <a:lstStyle>
            <a:lvl1pPr marL="374650" indent="-374650"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>
              <a:lnSpc>
                <a:spcPct val="8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</a:pPr>
            <a:r>
              <a:rPr kumimoji="1" lang="zh-CN" altLang="en-US">
                <a:solidFill>
                  <a:srgbClr val="3366FF"/>
                </a:solidFill>
                <a:ea typeface="宋体" charset="0"/>
              </a:rPr>
              <a:t>             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组合的数据对象称为</a:t>
            </a:r>
            <a:r>
              <a:rPr kumimoji="1" lang="zh-CN" altLang="en-US" u="sng">
                <a:solidFill>
                  <a:schemeClr val="accent2"/>
                </a:solidFill>
                <a:ea typeface="宋体" charset="0"/>
              </a:rPr>
              <a:t>复合数据对象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。复合对象形成的类型称为</a:t>
            </a:r>
            <a:r>
              <a:rPr kumimoji="1" lang="zh-CN" altLang="en-US" u="sng">
                <a:solidFill>
                  <a:schemeClr val="accent2"/>
                </a:solidFill>
                <a:ea typeface="宋体" charset="0"/>
              </a:rPr>
              <a:t>复合数据类型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，组成部分称为</a:t>
            </a:r>
            <a:r>
              <a:rPr kumimoji="1" lang="zh-CN" altLang="en-US" u="sng">
                <a:solidFill>
                  <a:schemeClr val="accent2"/>
                </a:solidFill>
                <a:ea typeface="宋体" charset="0"/>
              </a:rPr>
              <a:t>成分</a:t>
            </a:r>
            <a:r>
              <a:rPr kumimoji="1" lang="en-US" altLang="zh-CN" u="sng">
                <a:solidFill>
                  <a:schemeClr val="accent2"/>
                </a:solidFill>
                <a:ea typeface="宋体" charset="0"/>
              </a:rPr>
              <a:t>/</a:t>
            </a:r>
            <a:r>
              <a:rPr kumimoji="1" lang="zh-CN" altLang="en-US" u="sng">
                <a:solidFill>
                  <a:schemeClr val="accent2"/>
                </a:solidFill>
                <a:ea typeface="宋体" charset="0"/>
              </a:rPr>
              <a:t>成员</a:t>
            </a:r>
            <a:r>
              <a:rPr kumimoji="1" lang="en-US" altLang="zh-CN" u="sng">
                <a:solidFill>
                  <a:schemeClr val="accent2"/>
                </a:solidFill>
                <a:ea typeface="宋体" charset="0"/>
              </a:rPr>
              <a:t>/</a:t>
            </a:r>
            <a:r>
              <a:rPr kumimoji="1" lang="zh-CN" altLang="en-US" u="sng">
                <a:solidFill>
                  <a:schemeClr val="accent2"/>
                </a:solidFill>
                <a:ea typeface="宋体" charset="0"/>
              </a:rPr>
              <a:t>元素</a:t>
            </a:r>
            <a:r>
              <a:rPr kumimoji="1" lang="zh-CN" altLang="en-US">
                <a:solidFill>
                  <a:schemeClr val="accent2"/>
                </a:solidFill>
                <a:ea typeface="宋体" charset="0"/>
              </a:rPr>
              <a:t>。</a:t>
            </a:r>
          </a:p>
          <a:p>
            <a:pPr eaLnBrk="1">
              <a:lnSpc>
                <a:spcPct val="8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             可创建能存放复合类型数据的变量。</a:t>
            </a:r>
          </a:p>
          <a:p>
            <a:pPr eaLnBrk="1">
              <a:lnSpc>
                <a:spcPct val="8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             这种变量</a:t>
            </a:r>
            <a:r>
              <a:rPr kumimoji="1" lang="zh-CN" altLang="en-US">
                <a:solidFill>
                  <a:schemeClr val="accent2"/>
                </a:solidFill>
                <a:ea typeface="宋体" charset="0"/>
              </a:rPr>
              <a:t>可作为整体使用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，通过名字可以访问整个复合对象。</a:t>
            </a:r>
          </a:p>
          <a:p>
            <a:pPr eaLnBrk="1">
              <a:lnSpc>
                <a:spcPct val="8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             也</a:t>
            </a:r>
            <a:r>
              <a:rPr kumimoji="1" lang="zh-CN" altLang="en-US">
                <a:solidFill>
                  <a:schemeClr val="accent2"/>
                </a:solidFill>
                <a:ea typeface="宋体" charset="0"/>
              </a:rPr>
              <a:t>可以访问复合数据对象的成分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，如：使用成分的值或给成分赋值。</a:t>
            </a:r>
          </a:p>
          <a:p>
            <a:pPr eaLnBrk="1">
              <a:lnSpc>
                <a:spcPct val="8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             </a:t>
            </a:r>
            <a:r>
              <a:rPr kumimoji="1" lang="zh-CN" altLang="en-US">
                <a:ea typeface="宋体" charset="0"/>
              </a:rPr>
              <a:t>本章介绍数组就是常见的组合机制。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AA21-C81D-A547-83C6-7754FA9BF83F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34975" y="333375"/>
            <a:ext cx="8228013" cy="839788"/>
          </a:xfrm>
        </p:spPr>
        <p:txBody>
          <a:bodyPr/>
          <a:lstStyle/>
          <a:p>
            <a:r>
              <a:rPr lang="zh-CN" altLang="en-US" sz="4000"/>
              <a:t>例</a:t>
            </a:r>
            <a:r>
              <a:rPr lang="en-US" altLang="zh-CN" sz="4000"/>
              <a:t>6.8 </a:t>
            </a:r>
            <a:r>
              <a:rPr lang="zh-CN" altLang="en-US" sz="4000"/>
              <a:t>计算每门课程的总分和平均分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484313"/>
            <a:ext cx="8569325" cy="4897437"/>
          </a:xfrm>
        </p:spPr>
        <p:txBody>
          <a:bodyPr>
            <a:normAutofit fontScale="85000" lnSpcReduction="20000"/>
          </a:bodyPr>
          <a:lstStyle/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 err="1">
                <a:solidFill>
                  <a:schemeClr val="accent2"/>
                </a:solidFill>
                <a:latin typeface="Courier New" pitchFamily="49" charset="0"/>
                <a:ea typeface="黑体" pitchFamily="2" charset="-122"/>
              </a:rPr>
              <a:t>void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 Total(</a:t>
            </a:r>
            <a:r>
              <a:rPr lang="fr-FR" altLang="zh-CN" sz="2000" dirty="0" err="1">
                <a:solidFill>
                  <a:schemeClr val="accent2"/>
                </a:solidFill>
                <a:latin typeface="Courier New" pitchFamily="49" charset="0"/>
                <a:ea typeface="黑体" pitchFamily="2" charset="-122"/>
              </a:rPr>
              <a:t>int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</a:t>
            </a:r>
            <a:r>
              <a:rPr lang="fr-FR" altLang="zh-CN" sz="2000" dirty="0">
                <a:solidFill>
                  <a:srgbClr val="880000"/>
                </a:solidFill>
                <a:latin typeface="Courier New" pitchFamily="49" charset="0"/>
                <a:ea typeface="黑体" pitchFamily="2" charset="-122"/>
              </a:rPr>
              <a:t>score[][COURSE],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</a:t>
            </a:r>
            <a:r>
              <a:rPr lang="fr-FR" altLang="zh-CN" sz="2000" dirty="0" err="1">
                <a:solidFill>
                  <a:schemeClr val="accent2"/>
                </a:solidFill>
                <a:latin typeface="Courier New" pitchFamily="49" charset="0"/>
                <a:ea typeface="黑体" pitchFamily="2" charset="-122"/>
              </a:rPr>
              <a:t>int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sum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[],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           </a:t>
            </a:r>
            <a:r>
              <a:rPr lang="fr-FR" altLang="zh-CN" sz="2000" dirty="0" err="1">
                <a:solidFill>
                  <a:schemeClr val="accent2"/>
                </a:solidFill>
                <a:latin typeface="Courier New" pitchFamily="49" charset="0"/>
                <a:ea typeface="黑体" pitchFamily="2" charset="-122"/>
              </a:rPr>
              <a:t>float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aver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[], </a:t>
            </a:r>
            <a:r>
              <a:rPr lang="fr-FR" altLang="zh-CN" sz="2000" dirty="0" err="1">
                <a:solidFill>
                  <a:schemeClr val="accent2"/>
                </a:solidFill>
                <a:latin typeface="Courier New" pitchFamily="49" charset="0"/>
                <a:ea typeface="黑体" pitchFamily="2" charset="-122"/>
              </a:rPr>
              <a:t>int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n)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{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	</a:t>
            </a:r>
            <a:r>
              <a:rPr lang="fr-FR" altLang="zh-CN" sz="2000" dirty="0" err="1">
                <a:solidFill>
                  <a:schemeClr val="accent2"/>
                </a:solidFill>
                <a:latin typeface="Courier New" pitchFamily="49" charset="0"/>
                <a:ea typeface="黑体" pitchFamily="2" charset="-122"/>
              </a:rPr>
              <a:t>int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 i, j;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endParaRPr lang="fr-FR" altLang="zh-CN" sz="2000" dirty="0">
              <a:solidFill>
                <a:schemeClr val="tx1"/>
              </a:solidFill>
              <a:latin typeface="Courier New" pitchFamily="49" charset="0"/>
              <a:ea typeface="黑体" pitchFamily="2" charset="-122"/>
            </a:endParaRP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	</a:t>
            </a:r>
            <a:r>
              <a:rPr lang="fr-FR" altLang="zh-CN" sz="2000" dirty="0">
                <a:solidFill>
                  <a:schemeClr val="accent2"/>
                </a:solidFill>
                <a:latin typeface="Courier New" pitchFamily="49" charset="0"/>
                <a:ea typeface="黑体" pitchFamily="2" charset="-122"/>
              </a:rPr>
              <a:t>for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(j=0; j&lt;COURSE; j++)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	{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   	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sum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[j] = 0;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   	</a:t>
            </a:r>
            <a:r>
              <a:rPr lang="fr-FR" altLang="zh-CN" sz="2000" dirty="0">
                <a:solidFill>
                  <a:schemeClr val="accent2"/>
                </a:solidFill>
                <a:latin typeface="Courier New" pitchFamily="49" charset="0"/>
                <a:ea typeface="黑体" pitchFamily="2" charset="-122"/>
              </a:rPr>
              <a:t>for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(i=0; i&lt;n; i++)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   	{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     	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sum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[j] = 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sum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[j] + score[i][j];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    	} 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		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aver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[j] = (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float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) </a:t>
            </a:r>
            <a:r>
              <a:rPr lang="fr-FR" altLang="zh-CN" sz="2000" dirty="0" err="1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sum</a:t>
            </a: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[j] / n;       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	}  </a:t>
            </a:r>
          </a:p>
          <a:p>
            <a:pPr eaLnBrk="1">
              <a:lnSpc>
                <a:spcPct val="85000"/>
              </a:lnSpc>
              <a:buFont typeface="Monotype Sorts" charset="2"/>
              <a:buNone/>
              <a:defRPr/>
            </a:pPr>
            <a:r>
              <a:rPr lang="fr-FR" altLang="zh-CN" sz="2000" dirty="0">
                <a:solidFill>
                  <a:schemeClr val="tx1"/>
                </a:solidFill>
                <a:latin typeface="Courier New" pitchFamily="49" charset="0"/>
                <a:ea typeface="黑体" pitchFamily="2" charset="-122"/>
              </a:rPr>
              <a:t>}</a:t>
            </a:r>
            <a:endParaRPr lang="zh-CN" altLang="en-US" sz="2000" dirty="0">
              <a:solidFill>
                <a:schemeClr val="tx1"/>
              </a:solidFill>
              <a:latin typeface="Courier New" pitchFamily="49" charset="0"/>
              <a:ea typeface="黑体" pitchFamily="2" charset="-122"/>
            </a:endParaRPr>
          </a:p>
        </p:txBody>
      </p:sp>
      <p:sp>
        <p:nvSpPr>
          <p:cNvPr id="309252" name="AutoShape 4"/>
          <p:cNvSpPr>
            <a:spLocks/>
          </p:cNvSpPr>
          <p:nvPr/>
        </p:nvSpPr>
        <p:spPr bwMode="auto">
          <a:xfrm>
            <a:off x="4787900" y="2667000"/>
            <a:ext cx="3960813" cy="906463"/>
          </a:xfrm>
          <a:prstGeom prst="borderCallout3">
            <a:avLst>
              <a:gd name="adj1" fmla="val 12611"/>
              <a:gd name="adj2" fmla="val 101926"/>
              <a:gd name="adj3" fmla="val 12611"/>
              <a:gd name="adj4" fmla="val 104250"/>
              <a:gd name="adj5" fmla="val -41329"/>
              <a:gd name="adj6" fmla="val 104250"/>
              <a:gd name="adj7" fmla="val -95273"/>
              <a:gd name="adj8" fmla="val -2444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</a:rPr>
              <a:t>可以省略数组第一维的长度</a:t>
            </a:r>
          </a:p>
          <a:p>
            <a:pPr algn="ctr">
              <a:spcBef>
                <a:spcPct val="0"/>
              </a:spcBef>
            </a:pP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charset="0"/>
              </a:rPr>
              <a:t>不能省略数组第二维的长度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B964-8914-9643-AA20-F7B0D109B20E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2" grpId="0" animBg="1"/>
      <p:bldP spid="30925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01" y="0"/>
            <a:ext cx="8447198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A51A1-5A1E-7B44-809F-A65378236DD7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4297"/>
      </p:ext>
    </p:extLst>
  </p:cSld>
  <p:clrMapOvr>
    <a:masterClrMapping/>
  </p:clrMapOvr>
  <p:transition>
    <p:random/>
    <p:sndAc>
      <p:stSnd>
        <p:snd r:embed="rId3" name="CAMERA.WAV"/>
      </p:stSnd>
    </p:sndAc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 136"/>
          <p:cNvSpPr>
            <a:spLocks noChangeShapeType="1"/>
          </p:cNvSpPr>
          <p:nvPr/>
        </p:nvSpPr>
        <p:spPr bwMode="auto">
          <a:xfrm>
            <a:off x="1265238" y="3695700"/>
            <a:ext cx="443865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grpSp>
        <p:nvGrpSpPr>
          <p:cNvPr id="122" name="Group 87"/>
          <p:cNvGrpSpPr>
            <a:grpSpLocks/>
          </p:cNvGrpSpPr>
          <p:nvPr/>
        </p:nvGrpSpPr>
        <p:grpSpPr bwMode="auto">
          <a:xfrm>
            <a:off x="1164871" y="696913"/>
            <a:ext cx="7337425" cy="5133975"/>
            <a:chOff x="814" y="411"/>
            <a:chExt cx="4622" cy="3234"/>
          </a:xfrm>
        </p:grpSpPr>
        <p:sp>
          <p:nvSpPr>
            <p:cNvPr id="123" name="Rectangle 3"/>
            <p:cNvSpPr>
              <a:spLocks noChangeArrowheads="1"/>
            </p:cNvSpPr>
            <p:nvPr/>
          </p:nvSpPr>
          <p:spPr bwMode="auto">
            <a:xfrm>
              <a:off x="814" y="1044"/>
              <a:ext cx="4622" cy="2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ea typeface="隶书" charset="0"/>
                </a:rPr>
                <a:t>  </a:t>
              </a:r>
              <a:r>
                <a:rPr lang="zh-CN" altLang="en-US">
                  <a:solidFill>
                    <a:schemeClr val="tx1"/>
                  </a:solidFill>
                  <a:ea typeface="隶书" charset="0"/>
                </a:rPr>
                <a:t>例 </a:t>
              </a:r>
              <a:r>
                <a:rPr lang="en-US" altLang="zh-CN">
                  <a:solidFill>
                    <a:schemeClr val="tx1"/>
                  </a:solidFill>
                </a:rPr>
                <a:t>char diamond</a:t>
              </a:r>
              <a:r>
                <a:rPr lang="en-US" altLang="zh-CN">
                  <a:solidFill>
                    <a:srgbClr val="FF0000"/>
                  </a:solidFill>
                </a:rPr>
                <a:t>[]</a:t>
              </a:r>
              <a:r>
                <a:rPr lang="en-US" altLang="zh-CN">
                  <a:solidFill>
                    <a:schemeClr val="tx1"/>
                  </a:solidFill>
                </a:rPr>
                <a:t>[5]={{'.', '.','*'},{'.','*','.','*'},</a:t>
              </a:r>
            </a:p>
            <a:p>
              <a:pPr eaLnBrk="0" hangingPunct="0"/>
              <a:r>
                <a:rPr lang="en-US" altLang="zh-CN">
                  <a:solidFill>
                    <a:schemeClr val="tx1"/>
                  </a:solidFill>
                </a:rPr>
                <a:t>	   {'*', '.', '.', '.' ,'*'},{'.','*', '.','*'},{'.', '.','*'}};</a:t>
              </a:r>
            </a:p>
            <a:p>
              <a:pPr eaLnBrk="0" hangingPunct="0"/>
              <a:endParaRPr lang="en-US" altLang="zh-CN">
                <a:solidFill>
                  <a:schemeClr val="tx1"/>
                </a:solidFill>
              </a:endParaRPr>
            </a:p>
            <a:p>
              <a:pPr eaLnBrk="0" hangingPunct="0"/>
              <a:endParaRPr lang="en-US" altLang="zh-CN">
                <a:solidFill>
                  <a:schemeClr val="bg2"/>
                </a:solidFill>
              </a:endParaRPr>
            </a:p>
            <a:p>
              <a:pPr eaLnBrk="0" hangingPunct="0"/>
              <a:endParaRPr lang="en-US" altLang="zh-CN">
                <a:solidFill>
                  <a:schemeClr val="bg2"/>
                </a:solidFill>
              </a:endParaRPr>
            </a:p>
            <a:p>
              <a:pPr eaLnBrk="0" hangingPunct="0"/>
              <a:endParaRPr lang="en-US" altLang="zh-CN">
                <a:solidFill>
                  <a:schemeClr val="bg2"/>
                </a:solidFill>
                <a:ea typeface="隶书" charset="0"/>
              </a:endParaRPr>
            </a:p>
            <a:p>
              <a:endParaRPr lang="en-US" altLang="zh-CN">
                <a:solidFill>
                  <a:schemeClr val="bg2"/>
                </a:solidFill>
                <a:ea typeface="隶书" charset="0"/>
              </a:endParaRPr>
            </a:p>
            <a:p>
              <a:endParaRPr lang="en-US" altLang="zh-CN">
                <a:solidFill>
                  <a:schemeClr val="bg2"/>
                </a:solidFill>
                <a:ea typeface="隶书" charset="0"/>
              </a:endParaRPr>
            </a:p>
            <a:p>
              <a:endParaRPr lang="en-US" altLang="zh-CN">
                <a:solidFill>
                  <a:schemeClr val="bg2"/>
                </a:solidFill>
                <a:ea typeface="隶书" charset="0"/>
              </a:endParaRPr>
            </a:p>
            <a:p>
              <a:endParaRPr lang="en-US" altLang="zh-CN">
                <a:solidFill>
                  <a:schemeClr val="bg2"/>
                </a:solidFill>
                <a:ea typeface="隶书" charset="0"/>
              </a:endParaRPr>
            </a:p>
          </p:txBody>
        </p:sp>
        <p:sp>
          <p:nvSpPr>
            <p:cNvPr id="124" name="AutoShape 4"/>
            <p:cNvSpPr>
              <a:spLocks noChangeArrowheads="1"/>
            </p:cNvSpPr>
            <p:nvPr/>
          </p:nvSpPr>
          <p:spPr bwMode="auto">
            <a:xfrm>
              <a:off x="3006" y="411"/>
              <a:ext cx="2343" cy="378"/>
            </a:xfrm>
            <a:prstGeom prst="cloudCallout">
              <a:avLst>
                <a:gd name="adj1" fmla="val -30579"/>
                <a:gd name="adj2" fmla="val 10502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339966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669900"/>
                  </a:solidFill>
                  <a:cs typeface="宋体" charset="0"/>
                </a:rPr>
                <a:t>二维字符数组初始化</a:t>
              </a:r>
              <a:endParaRPr lang="zh-CN" altLang="en-US" sz="2000" dirty="0">
                <a:solidFill>
                  <a:srgbClr val="FF0000"/>
                </a:solidFill>
                <a:cs typeface="宋体" charset="0"/>
              </a:endParaRPr>
            </a:p>
          </p:txBody>
        </p:sp>
        <p:grpSp>
          <p:nvGrpSpPr>
            <p:cNvPr id="125" name="Group 86"/>
            <p:cNvGrpSpPr>
              <a:grpSpLocks/>
            </p:cNvGrpSpPr>
            <p:nvPr/>
          </p:nvGrpSpPr>
          <p:grpSpPr bwMode="auto">
            <a:xfrm>
              <a:off x="831" y="1833"/>
              <a:ext cx="3657" cy="1585"/>
              <a:chOff x="831" y="1833"/>
              <a:chExt cx="3657" cy="1585"/>
            </a:xfrm>
          </p:grpSpPr>
          <p:grpSp>
            <p:nvGrpSpPr>
              <p:cNvPr id="126" name="Group 80"/>
              <p:cNvGrpSpPr>
                <a:grpSpLocks/>
              </p:cNvGrpSpPr>
              <p:nvPr/>
            </p:nvGrpSpPr>
            <p:grpSpPr bwMode="auto">
              <a:xfrm>
                <a:off x="1668" y="1833"/>
                <a:ext cx="2820" cy="1585"/>
                <a:chOff x="1176" y="1893"/>
                <a:chExt cx="2820" cy="1585"/>
              </a:xfrm>
            </p:grpSpPr>
            <p:grpSp>
              <p:nvGrpSpPr>
                <p:cNvPr id="132" name="Group 46"/>
                <p:cNvGrpSpPr>
                  <a:grpSpLocks/>
                </p:cNvGrpSpPr>
                <p:nvPr/>
              </p:nvGrpSpPr>
              <p:grpSpPr bwMode="auto">
                <a:xfrm>
                  <a:off x="1187" y="1893"/>
                  <a:ext cx="2808" cy="1585"/>
                  <a:chOff x="1187" y="1881"/>
                  <a:chExt cx="2808" cy="409"/>
                </a:xfrm>
              </p:grpSpPr>
              <p:sp>
                <p:nvSpPr>
                  <p:cNvPr id="171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187" y="1887"/>
                    <a:ext cx="2808" cy="394"/>
                  </a:xfrm>
                  <a:prstGeom prst="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pPr algn="ctr"/>
                    <a:endParaRPr lang="zh-CN" alt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2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1715" y="1895"/>
                    <a:ext cx="0" cy="395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2309" y="1881"/>
                    <a:ext cx="0" cy="395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2903" y="1881"/>
                    <a:ext cx="0" cy="395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3497" y="1881"/>
                    <a:ext cx="0" cy="395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3" name="Group 51"/>
                <p:cNvGrpSpPr>
                  <a:grpSpLocks/>
                </p:cNvGrpSpPr>
                <p:nvPr/>
              </p:nvGrpSpPr>
              <p:grpSpPr bwMode="auto">
                <a:xfrm>
                  <a:off x="1176" y="1932"/>
                  <a:ext cx="2796" cy="288"/>
                  <a:chOff x="1200" y="1932"/>
                  <a:chExt cx="2796" cy="288"/>
                </a:xfrm>
              </p:grpSpPr>
              <p:sp>
                <p:nvSpPr>
                  <p:cNvPr id="165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4" y="1932"/>
                    <a:ext cx="15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.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9" y="1932"/>
                    <a:ext cx="15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.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5" y="1932"/>
                    <a:ext cx="195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rgbClr val="FFFF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68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90" y="1932"/>
                    <a:ext cx="23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\0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6" y="1932"/>
                    <a:ext cx="23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\0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1200" y="2220"/>
                    <a:ext cx="27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4" name="Line 48"/>
                <p:cNvSpPr>
                  <a:spLocks noChangeShapeType="1"/>
                </p:cNvSpPr>
                <p:nvPr/>
              </p:nvSpPr>
              <p:spPr bwMode="auto">
                <a:xfrm>
                  <a:off x="1200" y="2524"/>
                  <a:ext cx="2796" cy="0"/>
                </a:xfrm>
                <a:prstGeom prst="line">
                  <a:avLst/>
                </a:prstGeom>
                <a:noFill/>
                <a:ln w="1905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Line 49"/>
                <p:cNvSpPr>
                  <a:spLocks noChangeShapeType="1"/>
                </p:cNvSpPr>
                <p:nvPr/>
              </p:nvSpPr>
              <p:spPr bwMode="auto">
                <a:xfrm>
                  <a:off x="1200" y="2828"/>
                  <a:ext cx="2796" cy="0"/>
                </a:xfrm>
                <a:prstGeom prst="line">
                  <a:avLst/>
                </a:prstGeom>
                <a:noFill/>
                <a:ln w="1905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Line 50"/>
                <p:cNvSpPr>
                  <a:spLocks noChangeShapeType="1"/>
                </p:cNvSpPr>
                <p:nvPr/>
              </p:nvSpPr>
              <p:spPr bwMode="auto">
                <a:xfrm>
                  <a:off x="1200" y="3132"/>
                  <a:ext cx="2796" cy="0"/>
                </a:xfrm>
                <a:prstGeom prst="line">
                  <a:avLst/>
                </a:prstGeom>
                <a:noFill/>
                <a:ln w="1905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37" name="Group 52"/>
                <p:cNvGrpSpPr>
                  <a:grpSpLocks/>
                </p:cNvGrpSpPr>
                <p:nvPr/>
              </p:nvGrpSpPr>
              <p:grpSpPr bwMode="auto">
                <a:xfrm>
                  <a:off x="1176" y="2229"/>
                  <a:ext cx="2796" cy="288"/>
                  <a:chOff x="1200" y="1932"/>
                  <a:chExt cx="2796" cy="288"/>
                </a:xfrm>
              </p:grpSpPr>
              <p:sp>
                <p:nvSpPr>
                  <p:cNvPr id="15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4" y="1932"/>
                    <a:ext cx="15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.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9" y="1932"/>
                    <a:ext cx="195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rgbClr val="FFFF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61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5" y="1932"/>
                    <a:ext cx="15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.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2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90" y="1932"/>
                    <a:ext cx="195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rgbClr val="FFFF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63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6" y="1932"/>
                    <a:ext cx="23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\0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200" y="2220"/>
                    <a:ext cx="27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8" name="Group 59"/>
                <p:cNvGrpSpPr>
                  <a:grpSpLocks/>
                </p:cNvGrpSpPr>
                <p:nvPr/>
              </p:nvGrpSpPr>
              <p:grpSpPr bwMode="auto">
                <a:xfrm>
                  <a:off x="1176" y="2526"/>
                  <a:ext cx="2796" cy="288"/>
                  <a:chOff x="1200" y="1932"/>
                  <a:chExt cx="2796" cy="288"/>
                </a:xfrm>
              </p:grpSpPr>
              <p:sp>
                <p:nvSpPr>
                  <p:cNvPr id="153" name="Text 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4" y="1932"/>
                    <a:ext cx="195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rgbClr val="FFFF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54" name="Text Box 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9" y="1932"/>
                    <a:ext cx="15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.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5" y="1932"/>
                    <a:ext cx="15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.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6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90" y="1932"/>
                    <a:ext cx="15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.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6" y="1932"/>
                    <a:ext cx="195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rgbClr val="FFFF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58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1200" y="2220"/>
                    <a:ext cx="2796" cy="0"/>
                  </a:xfrm>
                  <a:prstGeom prst="line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9" name="Group 66"/>
                <p:cNvGrpSpPr>
                  <a:grpSpLocks/>
                </p:cNvGrpSpPr>
                <p:nvPr/>
              </p:nvGrpSpPr>
              <p:grpSpPr bwMode="auto">
                <a:xfrm>
                  <a:off x="1176" y="2823"/>
                  <a:ext cx="2796" cy="288"/>
                  <a:chOff x="1200" y="1932"/>
                  <a:chExt cx="2796" cy="288"/>
                </a:xfrm>
              </p:grpSpPr>
              <p:sp>
                <p:nvSpPr>
                  <p:cNvPr id="147" name="Text Box 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4" y="1932"/>
                    <a:ext cx="15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.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9" y="1932"/>
                    <a:ext cx="195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rgbClr val="FFFF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49" name="Text Box 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5" y="1932"/>
                    <a:ext cx="15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.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0" name="Text Box 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90" y="1932"/>
                    <a:ext cx="195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rgbClr val="FFFF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51" name="Text Box 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6" y="1932"/>
                    <a:ext cx="23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\0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200" y="2220"/>
                    <a:ext cx="2796" cy="0"/>
                  </a:xfrm>
                  <a:prstGeom prst="line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0" name="Group 73"/>
                <p:cNvGrpSpPr>
                  <a:grpSpLocks/>
                </p:cNvGrpSpPr>
                <p:nvPr/>
              </p:nvGrpSpPr>
              <p:grpSpPr bwMode="auto">
                <a:xfrm>
                  <a:off x="1176" y="3120"/>
                  <a:ext cx="2796" cy="288"/>
                  <a:chOff x="1200" y="1932"/>
                  <a:chExt cx="2796" cy="288"/>
                </a:xfrm>
              </p:grpSpPr>
              <p:sp>
                <p:nvSpPr>
                  <p:cNvPr id="141" name="Text Box 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4" y="1932"/>
                    <a:ext cx="15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.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Text Box 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9" y="1932"/>
                    <a:ext cx="15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.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Text Box 7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5" y="1932"/>
                    <a:ext cx="195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rgbClr val="FFFF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44" name="Text Box 7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90" y="1932"/>
                    <a:ext cx="23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\0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6" y="1932"/>
                    <a:ext cx="23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1pPr>
                    <a:lvl2pPr marL="742950" indent="-28575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2pPr>
                    <a:lvl3pPr marL="11430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3pPr>
                    <a:lvl4pPr marL="16002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4pPr>
                    <a:lvl5pPr marL="2057400" indent="-228600"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rgbClr val="FF3300"/>
                        </a:solidFill>
                        <a:latin typeface="Times New Roman" charset="0"/>
                        <a:ea typeface="宋体" charset="0"/>
                      </a:defRPr>
                    </a:lvl9pPr>
                  </a:lstStyle>
                  <a:p>
                    <a:r>
                      <a:rPr lang="en-US" altLang="zh-CN" sz="2000">
                        <a:solidFill>
                          <a:schemeClr val="bg2"/>
                        </a:solidFill>
                      </a:rPr>
                      <a:t>\0</a:t>
                    </a:r>
                    <a:endParaRPr lang="en-US" altLang="zh-CN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6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1200" y="2220"/>
                    <a:ext cx="2796" cy="0"/>
                  </a:xfrm>
                  <a:prstGeom prst="line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27" name="Text Box 81"/>
              <p:cNvSpPr txBox="1">
                <a:spLocks noChangeArrowheads="1"/>
              </p:cNvSpPr>
              <p:nvPr/>
            </p:nvSpPr>
            <p:spPr bwMode="auto">
              <a:xfrm>
                <a:off x="831" y="1881"/>
                <a:ext cx="913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r>
                  <a:rPr lang="en-US" altLang="zh-CN" sz="2000">
                    <a:solidFill>
                      <a:schemeClr val="tx1"/>
                    </a:solidFill>
                  </a:rPr>
                  <a:t>diamond[0]</a:t>
                </a:r>
              </a:p>
            </p:txBody>
          </p:sp>
          <p:sp>
            <p:nvSpPr>
              <p:cNvPr id="128" name="Text Box 82"/>
              <p:cNvSpPr txBox="1">
                <a:spLocks noChangeArrowheads="1"/>
              </p:cNvSpPr>
              <p:nvPr/>
            </p:nvSpPr>
            <p:spPr bwMode="auto">
              <a:xfrm>
                <a:off x="831" y="2187"/>
                <a:ext cx="913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r>
                  <a:rPr lang="en-US" altLang="zh-CN" sz="2000">
                    <a:solidFill>
                      <a:srgbClr val="000000"/>
                    </a:solidFill>
                  </a:rPr>
                  <a:t>diamond[1]</a:t>
                </a:r>
              </a:p>
            </p:txBody>
          </p:sp>
          <p:sp>
            <p:nvSpPr>
              <p:cNvPr id="129" name="Text Box 83"/>
              <p:cNvSpPr txBox="1">
                <a:spLocks noChangeArrowheads="1"/>
              </p:cNvSpPr>
              <p:nvPr/>
            </p:nvSpPr>
            <p:spPr bwMode="auto">
              <a:xfrm>
                <a:off x="831" y="2493"/>
                <a:ext cx="913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r>
                  <a:rPr lang="en-US" altLang="zh-CN" sz="2000">
                    <a:solidFill>
                      <a:srgbClr val="000000"/>
                    </a:solidFill>
                  </a:rPr>
                  <a:t>diamond[2]</a:t>
                </a:r>
              </a:p>
            </p:txBody>
          </p:sp>
          <p:sp>
            <p:nvSpPr>
              <p:cNvPr id="130" name="Text Box 84"/>
              <p:cNvSpPr txBox="1">
                <a:spLocks noChangeArrowheads="1"/>
              </p:cNvSpPr>
              <p:nvPr/>
            </p:nvSpPr>
            <p:spPr bwMode="auto">
              <a:xfrm>
                <a:off x="831" y="2799"/>
                <a:ext cx="913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r>
                  <a:rPr lang="en-US" altLang="zh-CN" sz="2000">
                    <a:solidFill>
                      <a:srgbClr val="000000"/>
                    </a:solidFill>
                  </a:rPr>
                  <a:t>diamond[3]</a:t>
                </a:r>
              </a:p>
            </p:txBody>
          </p:sp>
          <p:sp>
            <p:nvSpPr>
              <p:cNvPr id="131" name="Text Box 85"/>
              <p:cNvSpPr txBox="1">
                <a:spLocks noChangeArrowheads="1"/>
              </p:cNvSpPr>
              <p:nvPr/>
            </p:nvSpPr>
            <p:spPr bwMode="auto">
              <a:xfrm>
                <a:off x="831" y="3105"/>
                <a:ext cx="913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r>
                  <a:rPr lang="en-US" altLang="zh-CN" sz="2000">
                    <a:solidFill>
                      <a:srgbClr val="000000"/>
                    </a:solidFill>
                  </a:rPr>
                  <a:t>diamond[4]</a:t>
                </a:r>
              </a:p>
            </p:txBody>
          </p:sp>
        </p:grpSp>
      </p:grpSp>
      <p:grpSp>
        <p:nvGrpSpPr>
          <p:cNvPr id="176" name="Group 189"/>
          <p:cNvGrpSpPr>
            <a:grpSpLocks/>
          </p:cNvGrpSpPr>
          <p:nvPr/>
        </p:nvGrpSpPr>
        <p:grpSpPr bwMode="auto">
          <a:xfrm>
            <a:off x="1269646" y="242888"/>
            <a:ext cx="7369175" cy="5899150"/>
            <a:chOff x="610" y="-755"/>
            <a:chExt cx="4642" cy="3716"/>
          </a:xfrm>
          <a:solidFill>
            <a:srgbClr val="FFFFFF"/>
          </a:solidFill>
        </p:grpSpPr>
        <p:sp>
          <p:nvSpPr>
            <p:cNvPr id="177" name="Rectangle 89"/>
            <p:cNvSpPr>
              <a:spLocks noChangeArrowheads="1"/>
            </p:cNvSpPr>
            <p:nvPr/>
          </p:nvSpPr>
          <p:spPr bwMode="auto">
            <a:xfrm>
              <a:off x="610" y="360"/>
              <a:ext cx="4622" cy="2601"/>
            </a:xfrm>
            <a:prstGeom prst="rect">
              <a:avLst/>
            </a:prstGeom>
            <a:grp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r>
                <a:rPr lang="en-US" altLang="zh-CN" dirty="0">
                  <a:solidFill>
                    <a:schemeClr val="bg2"/>
                  </a:solidFill>
                  <a:ea typeface="隶书" charset="0"/>
                  <a:cs typeface="隶书" charset="0"/>
                </a:rPr>
                <a:t>  </a:t>
              </a:r>
              <a:r>
                <a:rPr lang="zh-CN" altLang="en-US" dirty="0">
                  <a:solidFill>
                    <a:srgbClr val="000000"/>
                  </a:solidFill>
                  <a:ea typeface="隶书" charset="0"/>
                  <a:cs typeface="隶书" charset="0"/>
                </a:rPr>
                <a:t>例</a:t>
              </a:r>
              <a:r>
                <a:rPr lang="zh-CN" altLang="en-US" dirty="0">
                  <a:solidFill>
                    <a:srgbClr val="000000"/>
                  </a:solidFill>
                  <a:cs typeface="宋体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cs typeface="宋体" charset="0"/>
                </a:rPr>
                <a:t>char fruit</a:t>
              </a:r>
              <a:r>
                <a:rPr lang="en-US" altLang="zh-CN" dirty="0">
                  <a:solidFill>
                    <a:srgbClr val="FF0000"/>
                  </a:solidFill>
                  <a:cs typeface="宋体" charset="0"/>
                </a:rPr>
                <a:t>[]</a:t>
              </a:r>
              <a:r>
                <a:rPr lang="en-US" altLang="zh-CN" dirty="0">
                  <a:solidFill>
                    <a:srgbClr val="000000"/>
                  </a:solidFill>
                  <a:cs typeface="宋体" charset="0"/>
                </a:rPr>
                <a:t>[7]={“</a:t>
              </a:r>
              <a:r>
                <a:rPr lang="en-US" altLang="zh-CN" dirty="0" err="1">
                  <a:solidFill>
                    <a:srgbClr val="000000"/>
                  </a:solidFill>
                  <a:cs typeface="宋体" charset="0"/>
                </a:rPr>
                <a:t>Apple”,”Orange</a:t>
              </a:r>
              <a:r>
                <a:rPr lang="en-US" altLang="zh-CN" dirty="0">
                  <a:solidFill>
                    <a:srgbClr val="000000"/>
                  </a:solidFill>
                  <a:cs typeface="宋体" charset="0"/>
                </a:rPr>
                <a:t>”,</a:t>
              </a:r>
            </a:p>
            <a:p>
              <a:pPr>
                <a:defRPr/>
              </a:pPr>
              <a:r>
                <a:rPr lang="en-US" altLang="zh-CN" dirty="0">
                  <a:solidFill>
                    <a:srgbClr val="000000"/>
                  </a:solidFill>
                  <a:cs typeface="宋体" charset="0"/>
                </a:rPr>
                <a:t>                                           ”</a:t>
              </a:r>
              <a:r>
                <a:rPr lang="en-US" altLang="zh-CN" dirty="0" err="1">
                  <a:solidFill>
                    <a:srgbClr val="000000"/>
                  </a:solidFill>
                  <a:cs typeface="宋体" charset="0"/>
                </a:rPr>
                <a:t>Grape”,”Pear”,”Peach</a:t>
              </a:r>
              <a:r>
                <a:rPr lang="en-US" altLang="zh-CN" dirty="0">
                  <a:solidFill>
                    <a:srgbClr val="000000"/>
                  </a:solidFill>
                  <a:cs typeface="宋体" charset="0"/>
                </a:rPr>
                <a:t>”};</a:t>
              </a:r>
            </a:p>
            <a:p>
              <a:pPr eaLnBrk="0" hangingPunct="0">
                <a:defRPr/>
              </a:pPr>
              <a:endParaRPr lang="en-US" altLang="zh-CN" dirty="0">
                <a:solidFill>
                  <a:srgbClr val="000000"/>
                </a:solidFill>
                <a:cs typeface="宋体" charset="0"/>
              </a:endParaRPr>
            </a:p>
            <a:p>
              <a:pPr eaLnBrk="0" hangingPunct="0">
                <a:defRPr/>
              </a:pPr>
              <a:endParaRPr lang="en-US" altLang="zh-CN" dirty="0">
                <a:solidFill>
                  <a:srgbClr val="000000"/>
                </a:solidFill>
                <a:cs typeface="宋体" charset="0"/>
              </a:endParaRPr>
            </a:p>
            <a:p>
              <a:pPr eaLnBrk="0" hangingPunct="0">
                <a:defRPr/>
              </a:pPr>
              <a:endParaRPr lang="en-US" altLang="zh-CN" dirty="0">
                <a:solidFill>
                  <a:srgbClr val="000000"/>
                </a:solidFill>
                <a:cs typeface="宋体" charset="0"/>
              </a:endParaRPr>
            </a:p>
            <a:p>
              <a:pPr eaLnBrk="0" hangingPunct="0">
                <a:defRPr/>
              </a:pPr>
              <a:endParaRPr lang="en-US" altLang="zh-CN" dirty="0">
                <a:solidFill>
                  <a:srgbClr val="000000"/>
                </a:solidFill>
                <a:ea typeface="隶书" charset="0"/>
                <a:cs typeface="隶书" charset="0"/>
              </a:endParaRPr>
            </a:p>
            <a:p>
              <a:pPr>
                <a:defRPr/>
              </a:pPr>
              <a:endParaRPr lang="en-US" altLang="zh-CN" dirty="0">
                <a:solidFill>
                  <a:srgbClr val="000000"/>
                </a:solidFill>
                <a:ea typeface="隶书" charset="0"/>
                <a:cs typeface="隶书" charset="0"/>
              </a:endParaRPr>
            </a:p>
            <a:p>
              <a:pPr>
                <a:defRPr/>
              </a:pPr>
              <a:endParaRPr lang="en-US" altLang="zh-CN" dirty="0">
                <a:solidFill>
                  <a:srgbClr val="000000"/>
                </a:solidFill>
                <a:ea typeface="隶书" charset="0"/>
                <a:cs typeface="隶书" charset="0"/>
              </a:endParaRPr>
            </a:p>
            <a:p>
              <a:pPr>
                <a:defRPr/>
              </a:pPr>
              <a:endParaRPr lang="en-US" altLang="zh-CN" dirty="0">
                <a:solidFill>
                  <a:srgbClr val="000000"/>
                </a:solidFill>
                <a:ea typeface="隶书" charset="0"/>
                <a:cs typeface="隶书" charset="0"/>
              </a:endParaRPr>
            </a:p>
            <a:p>
              <a:pPr>
                <a:defRPr/>
              </a:pPr>
              <a:endParaRPr lang="en-US" altLang="zh-CN" dirty="0">
                <a:solidFill>
                  <a:srgbClr val="000000"/>
                </a:solidFill>
                <a:ea typeface="隶书" charset="0"/>
                <a:cs typeface="隶书" charset="0"/>
              </a:endParaRPr>
            </a:p>
          </p:txBody>
        </p:sp>
        <p:sp>
          <p:nvSpPr>
            <p:cNvPr id="178" name="AutoShape 90"/>
            <p:cNvSpPr>
              <a:spLocks noChangeArrowheads="1"/>
            </p:cNvSpPr>
            <p:nvPr/>
          </p:nvSpPr>
          <p:spPr bwMode="auto">
            <a:xfrm>
              <a:off x="2909" y="-755"/>
              <a:ext cx="2343" cy="378"/>
            </a:xfrm>
            <a:prstGeom prst="cloudCallout">
              <a:avLst>
                <a:gd name="adj1" fmla="val -30579"/>
                <a:gd name="adj2" fmla="val 105028"/>
              </a:avLst>
            </a:prstGeom>
            <a:grpFill/>
            <a:ln w="38100">
              <a:solidFill>
                <a:srgbClr val="339966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lang="zh-CN" altLang="en-US" sz="2000">
                  <a:solidFill>
                    <a:srgbClr val="669900"/>
                  </a:solidFill>
                  <a:cs typeface="宋体" charset="0"/>
                </a:rPr>
                <a:t>二维字符数组初始化</a:t>
              </a:r>
              <a:endParaRPr lang="zh-CN" altLang="en-US" sz="2000">
                <a:solidFill>
                  <a:srgbClr val="FF0000"/>
                </a:solidFill>
                <a:cs typeface="宋体" charset="0"/>
              </a:endParaRPr>
            </a:p>
          </p:txBody>
        </p:sp>
        <p:sp>
          <p:nvSpPr>
            <p:cNvPr id="179" name="Rectangle 94"/>
            <p:cNvSpPr>
              <a:spLocks noChangeArrowheads="1"/>
            </p:cNvSpPr>
            <p:nvPr/>
          </p:nvSpPr>
          <p:spPr bwMode="auto">
            <a:xfrm>
              <a:off x="1427" y="1148"/>
              <a:ext cx="2856" cy="1527"/>
            </a:xfrm>
            <a:prstGeom prst="rect">
              <a:avLst/>
            </a:prstGeom>
            <a:grp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>
                <a:defRPr/>
              </a:pPr>
              <a:endParaRPr lang="zh-CN" altLang="en-US" sz="2000">
                <a:solidFill>
                  <a:srgbClr val="660066"/>
                </a:solidFill>
                <a:cs typeface="宋体" charset="0"/>
              </a:endParaRPr>
            </a:p>
          </p:txBody>
        </p:sp>
        <p:sp>
          <p:nvSpPr>
            <p:cNvPr id="180" name="Line 95"/>
            <p:cNvSpPr>
              <a:spLocks noChangeShapeType="1"/>
            </p:cNvSpPr>
            <p:nvPr/>
          </p:nvSpPr>
          <p:spPr bwMode="auto">
            <a:xfrm>
              <a:off x="1811" y="1149"/>
              <a:ext cx="0" cy="1531"/>
            </a:xfrm>
            <a:prstGeom prst="line">
              <a:avLst/>
            </a:prstGeom>
            <a:grp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181" name="Line 96"/>
            <p:cNvSpPr>
              <a:spLocks noChangeShapeType="1"/>
            </p:cNvSpPr>
            <p:nvPr/>
          </p:nvSpPr>
          <p:spPr bwMode="auto">
            <a:xfrm>
              <a:off x="3067" y="1149"/>
              <a:ext cx="0" cy="1531"/>
            </a:xfrm>
            <a:prstGeom prst="line">
              <a:avLst/>
            </a:prstGeom>
            <a:grp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182" name="Line 97"/>
            <p:cNvSpPr>
              <a:spLocks noChangeShapeType="1"/>
            </p:cNvSpPr>
            <p:nvPr/>
          </p:nvSpPr>
          <p:spPr bwMode="auto">
            <a:xfrm>
              <a:off x="3486" y="1149"/>
              <a:ext cx="0" cy="1531"/>
            </a:xfrm>
            <a:prstGeom prst="line">
              <a:avLst/>
            </a:prstGeom>
            <a:grp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183" name="Line 98"/>
            <p:cNvSpPr>
              <a:spLocks noChangeShapeType="1"/>
            </p:cNvSpPr>
            <p:nvPr/>
          </p:nvSpPr>
          <p:spPr bwMode="auto">
            <a:xfrm>
              <a:off x="3905" y="1149"/>
              <a:ext cx="0" cy="1531"/>
            </a:xfrm>
            <a:prstGeom prst="line">
              <a:avLst/>
            </a:prstGeom>
            <a:grp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184" name="Line 107"/>
            <p:cNvSpPr>
              <a:spLocks noChangeShapeType="1"/>
            </p:cNvSpPr>
            <p:nvPr/>
          </p:nvSpPr>
          <p:spPr bwMode="auto">
            <a:xfrm>
              <a:off x="1488" y="2345"/>
              <a:ext cx="2796" cy="0"/>
            </a:xfrm>
            <a:prstGeom prst="line">
              <a:avLst/>
            </a:prstGeom>
            <a:grp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185" name="Line 108"/>
            <p:cNvSpPr>
              <a:spLocks noChangeShapeType="1"/>
            </p:cNvSpPr>
            <p:nvPr/>
          </p:nvSpPr>
          <p:spPr bwMode="auto">
            <a:xfrm>
              <a:off x="1452" y="2060"/>
              <a:ext cx="2796" cy="0"/>
            </a:xfrm>
            <a:prstGeom prst="line">
              <a:avLst/>
            </a:prstGeom>
            <a:grp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grpSp>
          <p:nvGrpSpPr>
            <p:cNvPr id="186" name="Group 152"/>
            <p:cNvGrpSpPr>
              <a:grpSpLocks/>
            </p:cNvGrpSpPr>
            <p:nvPr/>
          </p:nvGrpSpPr>
          <p:grpSpPr bwMode="auto">
            <a:xfrm>
              <a:off x="1440" y="1476"/>
              <a:ext cx="2832" cy="891"/>
              <a:chOff x="1464" y="1476"/>
              <a:chExt cx="2796" cy="891"/>
            </a:xfrm>
            <a:grpFill/>
          </p:grpSpPr>
          <p:sp>
            <p:nvSpPr>
              <p:cNvPr id="234" name="Line 105"/>
              <p:cNvSpPr>
                <a:spLocks noChangeShapeType="1"/>
              </p:cNvSpPr>
              <p:nvPr/>
            </p:nvSpPr>
            <p:spPr bwMode="auto">
              <a:xfrm>
                <a:off x="1464" y="1476"/>
                <a:ext cx="2796" cy="0"/>
              </a:xfrm>
              <a:prstGeom prst="line">
                <a:avLst/>
              </a:prstGeom>
              <a:grp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cs typeface="宋体" charset="0"/>
                </a:endParaRPr>
              </a:p>
            </p:txBody>
          </p:sp>
          <p:sp>
            <p:nvSpPr>
              <p:cNvPr id="235" name="Line 115"/>
              <p:cNvSpPr>
                <a:spLocks noChangeShapeType="1"/>
              </p:cNvSpPr>
              <p:nvPr/>
            </p:nvSpPr>
            <p:spPr bwMode="auto">
              <a:xfrm>
                <a:off x="1464" y="1776"/>
                <a:ext cx="2796" cy="0"/>
              </a:xfrm>
              <a:prstGeom prst="line">
                <a:avLst/>
              </a:prstGeom>
              <a:grp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cs typeface="宋体" charset="0"/>
                </a:endParaRPr>
              </a:p>
            </p:txBody>
          </p:sp>
          <p:sp>
            <p:nvSpPr>
              <p:cNvPr id="236" name="Line 122"/>
              <p:cNvSpPr>
                <a:spLocks noChangeShapeType="1"/>
              </p:cNvSpPr>
              <p:nvPr/>
            </p:nvSpPr>
            <p:spPr bwMode="auto">
              <a:xfrm>
                <a:off x="1464" y="2070"/>
                <a:ext cx="2796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cs typeface="宋体" charset="0"/>
                </a:endParaRPr>
              </a:p>
            </p:txBody>
          </p:sp>
          <p:sp>
            <p:nvSpPr>
              <p:cNvPr id="237" name="Line 129"/>
              <p:cNvSpPr>
                <a:spLocks noChangeShapeType="1"/>
              </p:cNvSpPr>
              <p:nvPr/>
            </p:nvSpPr>
            <p:spPr bwMode="auto">
              <a:xfrm>
                <a:off x="1464" y="2367"/>
                <a:ext cx="2796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cs typeface="宋体" charset="0"/>
                </a:endParaRPr>
              </a:p>
            </p:txBody>
          </p:sp>
        </p:grpSp>
        <p:grpSp>
          <p:nvGrpSpPr>
            <p:cNvPr id="187" name="Group 187"/>
            <p:cNvGrpSpPr>
              <a:grpSpLocks/>
            </p:cNvGrpSpPr>
            <p:nvPr/>
          </p:nvGrpSpPr>
          <p:grpSpPr bwMode="auto">
            <a:xfrm>
              <a:off x="867" y="1197"/>
              <a:ext cx="617" cy="1477"/>
              <a:chOff x="867" y="1197"/>
              <a:chExt cx="617" cy="1477"/>
            </a:xfrm>
            <a:grpFill/>
          </p:grpSpPr>
          <p:sp>
            <p:nvSpPr>
              <p:cNvPr id="229" name="Text Box 137"/>
              <p:cNvSpPr txBox="1">
                <a:spLocks noChangeArrowheads="1"/>
              </p:cNvSpPr>
              <p:nvPr/>
            </p:nvSpPr>
            <p:spPr bwMode="auto">
              <a:xfrm>
                <a:off x="867" y="1197"/>
                <a:ext cx="617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 dirty="0">
                    <a:solidFill>
                      <a:srgbClr val="660066"/>
                    </a:solidFill>
                  </a:rPr>
                  <a:t>fruit[0]</a:t>
                </a:r>
              </a:p>
            </p:txBody>
          </p:sp>
          <p:sp>
            <p:nvSpPr>
              <p:cNvPr id="230" name="Text Box 138"/>
              <p:cNvSpPr txBox="1">
                <a:spLocks noChangeArrowheads="1"/>
              </p:cNvSpPr>
              <p:nvPr/>
            </p:nvSpPr>
            <p:spPr bwMode="auto">
              <a:xfrm>
                <a:off x="867" y="1503"/>
                <a:ext cx="617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fruit[1]</a:t>
                </a:r>
              </a:p>
            </p:txBody>
          </p:sp>
          <p:sp>
            <p:nvSpPr>
              <p:cNvPr id="231" name="Text Box 139"/>
              <p:cNvSpPr txBox="1">
                <a:spLocks noChangeArrowheads="1"/>
              </p:cNvSpPr>
              <p:nvPr/>
            </p:nvSpPr>
            <p:spPr bwMode="auto">
              <a:xfrm>
                <a:off x="867" y="1809"/>
                <a:ext cx="617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fruit[2]</a:t>
                </a:r>
              </a:p>
            </p:txBody>
          </p:sp>
          <p:sp>
            <p:nvSpPr>
              <p:cNvPr id="232" name="Text Box 140"/>
              <p:cNvSpPr txBox="1">
                <a:spLocks noChangeArrowheads="1"/>
              </p:cNvSpPr>
              <p:nvPr/>
            </p:nvSpPr>
            <p:spPr bwMode="auto">
              <a:xfrm>
                <a:off x="867" y="2115"/>
                <a:ext cx="617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fruit[3]</a:t>
                </a:r>
              </a:p>
            </p:txBody>
          </p:sp>
          <p:sp>
            <p:nvSpPr>
              <p:cNvPr id="233" name="Text Box 141"/>
              <p:cNvSpPr txBox="1">
                <a:spLocks noChangeArrowheads="1"/>
              </p:cNvSpPr>
              <p:nvPr/>
            </p:nvSpPr>
            <p:spPr bwMode="auto">
              <a:xfrm>
                <a:off x="867" y="2421"/>
                <a:ext cx="617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fruit[4]</a:t>
                </a:r>
              </a:p>
            </p:txBody>
          </p:sp>
        </p:grpSp>
        <p:sp>
          <p:nvSpPr>
            <p:cNvPr id="188" name="Line 144"/>
            <p:cNvSpPr>
              <a:spLocks noChangeShapeType="1"/>
            </p:cNvSpPr>
            <p:nvPr/>
          </p:nvSpPr>
          <p:spPr bwMode="auto">
            <a:xfrm>
              <a:off x="2229" y="1149"/>
              <a:ext cx="0" cy="1531"/>
            </a:xfrm>
            <a:prstGeom prst="line">
              <a:avLst/>
            </a:prstGeom>
            <a:grp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189" name="Line 145"/>
            <p:cNvSpPr>
              <a:spLocks noChangeShapeType="1"/>
            </p:cNvSpPr>
            <p:nvPr/>
          </p:nvSpPr>
          <p:spPr bwMode="auto">
            <a:xfrm>
              <a:off x="2648" y="1149"/>
              <a:ext cx="0" cy="1531"/>
            </a:xfrm>
            <a:prstGeom prst="line">
              <a:avLst/>
            </a:prstGeom>
            <a:grp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grpSp>
          <p:nvGrpSpPr>
            <p:cNvPr id="190" name="Group 154"/>
            <p:cNvGrpSpPr>
              <a:grpSpLocks/>
            </p:cNvGrpSpPr>
            <p:nvPr/>
          </p:nvGrpSpPr>
          <p:grpSpPr bwMode="auto">
            <a:xfrm>
              <a:off x="1488" y="1188"/>
              <a:ext cx="2714" cy="265"/>
              <a:chOff x="1538" y="1188"/>
              <a:chExt cx="2714" cy="265"/>
            </a:xfrm>
            <a:grpFill/>
          </p:grpSpPr>
          <p:sp>
            <p:nvSpPr>
              <p:cNvPr id="222" name="Text Box 100"/>
              <p:cNvSpPr txBox="1">
                <a:spLocks noChangeArrowheads="1"/>
              </p:cNvSpPr>
              <p:nvPr/>
            </p:nvSpPr>
            <p:spPr bwMode="auto">
              <a:xfrm>
                <a:off x="1538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A</a:t>
                </a:r>
              </a:p>
            </p:txBody>
          </p:sp>
          <p:sp>
            <p:nvSpPr>
              <p:cNvPr id="223" name="Text Box 146"/>
              <p:cNvSpPr txBox="1">
                <a:spLocks noChangeArrowheads="1"/>
              </p:cNvSpPr>
              <p:nvPr/>
            </p:nvSpPr>
            <p:spPr bwMode="auto">
              <a:xfrm>
                <a:off x="1951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p</a:t>
                </a:r>
              </a:p>
            </p:txBody>
          </p:sp>
          <p:sp>
            <p:nvSpPr>
              <p:cNvPr id="224" name="Text Box 147"/>
              <p:cNvSpPr txBox="1">
                <a:spLocks noChangeArrowheads="1"/>
              </p:cNvSpPr>
              <p:nvPr/>
            </p:nvSpPr>
            <p:spPr bwMode="auto">
              <a:xfrm>
                <a:off x="2364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p</a:t>
                </a:r>
              </a:p>
            </p:txBody>
          </p:sp>
          <p:sp>
            <p:nvSpPr>
              <p:cNvPr id="225" name="Text Box 148"/>
              <p:cNvSpPr txBox="1">
                <a:spLocks noChangeArrowheads="1"/>
              </p:cNvSpPr>
              <p:nvPr/>
            </p:nvSpPr>
            <p:spPr bwMode="auto">
              <a:xfrm>
                <a:off x="2777" y="1188"/>
                <a:ext cx="236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l</a:t>
                </a:r>
              </a:p>
            </p:txBody>
          </p:sp>
          <p:sp>
            <p:nvSpPr>
              <p:cNvPr id="226" name="Text Box 149"/>
              <p:cNvSpPr txBox="1">
                <a:spLocks noChangeArrowheads="1"/>
              </p:cNvSpPr>
              <p:nvPr/>
            </p:nvSpPr>
            <p:spPr bwMode="auto">
              <a:xfrm>
                <a:off x="3191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e</a:t>
                </a:r>
              </a:p>
            </p:txBody>
          </p:sp>
          <p:sp>
            <p:nvSpPr>
              <p:cNvPr id="227" name="Text Box 150"/>
              <p:cNvSpPr txBox="1">
                <a:spLocks noChangeArrowheads="1"/>
              </p:cNvSpPr>
              <p:nvPr/>
            </p:nvSpPr>
            <p:spPr bwMode="auto">
              <a:xfrm>
                <a:off x="3568" y="1200"/>
                <a:ext cx="283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\0</a:t>
                </a:r>
              </a:p>
            </p:txBody>
          </p:sp>
          <p:sp>
            <p:nvSpPr>
              <p:cNvPr id="228" name="Text Box 151"/>
              <p:cNvSpPr txBox="1">
                <a:spLocks noChangeArrowheads="1"/>
              </p:cNvSpPr>
              <p:nvPr/>
            </p:nvSpPr>
            <p:spPr bwMode="auto">
              <a:xfrm>
                <a:off x="3981" y="1188"/>
                <a:ext cx="271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\0</a:t>
                </a:r>
              </a:p>
            </p:txBody>
          </p:sp>
        </p:grpSp>
        <p:grpSp>
          <p:nvGrpSpPr>
            <p:cNvPr id="191" name="Group 155"/>
            <p:cNvGrpSpPr>
              <a:grpSpLocks/>
            </p:cNvGrpSpPr>
            <p:nvPr/>
          </p:nvGrpSpPr>
          <p:grpSpPr bwMode="auto">
            <a:xfrm>
              <a:off x="1488" y="1477"/>
              <a:ext cx="2714" cy="265"/>
              <a:chOff x="1538" y="1188"/>
              <a:chExt cx="2714" cy="265"/>
            </a:xfrm>
            <a:grpFill/>
          </p:grpSpPr>
          <p:sp>
            <p:nvSpPr>
              <p:cNvPr id="215" name="Text Box 156"/>
              <p:cNvSpPr txBox="1">
                <a:spLocks noChangeArrowheads="1"/>
              </p:cNvSpPr>
              <p:nvPr/>
            </p:nvSpPr>
            <p:spPr bwMode="auto">
              <a:xfrm>
                <a:off x="1538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 dirty="0">
                    <a:solidFill>
                      <a:srgbClr val="660066"/>
                    </a:solidFill>
                  </a:rPr>
                  <a:t>O</a:t>
                </a:r>
              </a:p>
            </p:txBody>
          </p:sp>
          <p:sp>
            <p:nvSpPr>
              <p:cNvPr id="216" name="Text Box 157"/>
              <p:cNvSpPr txBox="1">
                <a:spLocks noChangeArrowheads="1"/>
              </p:cNvSpPr>
              <p:nvPr/>
            </p:nvSpPr>
            <p:spPr bwMode="auto">
              <a:xfrm>
                <a:off x="1951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r</a:t>
                </a:r>
              </a:p>
            </p:txBody>
          </p:sp>
          <p:sp>
            <p:nvSpPr>
              <p:cNvPr id="217" name="Text Box 158"/>
              <p:cNvSpPr txBox="1">
                <a:spLocks noChangeArrowheads="1"/>
              </p:cNvSpPr>
              <p:nvPr/>
            </p:nvSpPr>
            <p:spPr bwMode="auto">
              <a:xfrm>
                <a:off x="2364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a</a:t>
                </a:r>
              </a:p>
            </p:txBody>
          </p:sp>
          <p:sp>
            <p:nvSpPr>
              <p:cNvPr id="218" name="Text Box 159"/>
              <p:cNvSpPr txBox="1">
                <a:spLocks noChangeArrowheads="1"/>
              </p:cNvSpPr>
              <p:nvPr/>
            </p:nvSpPr>
            <p:spPr bwMode="auto">
              <a:xfrm>
                <a:off x="2777" y="1188"/>
                <a:ext cx="236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n</a:t>
                </a:r>
              </a:p>
            </p:txBody>
          </p:sp>
          <p:sp>
            <p:nvSpPr>
              <p:cNvPr id="219" name="Text Box 160"/>
              <p:cNvSpPr txBox="1">
                <a:spLocks noChangeArrowheads="1"/>
              </p:cNvSpPr>
              <p:nvPr/>
            </p:nvSpPr>
            <p:spPr bwMode="auto">
              <a:xfrm>
                <a:off x="3191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g</a:t>
                </a:r>
              </a:p>
            </p:txBody>
          </p:sp>
          <p:sp>
            <p:nvSpPr>
              <p:cNvPr id="220" name="Text Box 161"/>
              <p:cNvSpPr txBox="1">
                <a:spLocks noChangeArrowheads="1"/>
              </p:cNvSpPr>
              <p:nvPr/>
            </p:nvSpPr>
            <p:spPr bwMode="auto">
              <a:xfrm>
                <a:off x="3568" y="1200"/>
                <a:ext cx="283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e</a:t>
                </a:r>
              </a:p>
            </p:txBody>
          </p:sp>
          <p:sp>
            <p:nvSpPr>
              <p:cNvPr id="221" name="Text Box 162"/>
              <p:cNvSpPr txBox="1">
                <a:spLocks noChangeArrowheads="1"/>
              </p:cNvSpPr>
              <p:nvPr/>
            </p:nvSpPr>
            <p:spPr bwMode="auto">
              <a:xfrm>
                <a:off x="3981" y="1188"/>
                <a:ext cx="271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\0</a:t>
                </a:r>
              </a:p>
            </p:txBody>
          </p:sp>
        </p:grpSp>
        <p:grpSp>
          <p:nvGrpSpPr>
            <p:cNvPr id="192" name="Group 163"/>
            <p:cNvGrpSpPr>
              <a:grpSpLocks/>
            </p:cNvGrpSpPr>
            <p:nvPr/>
          </p:nvGrpSpPr>
          <p:grpSpPr bwMode="auto">
            <a:xfrm>
              <a:off x="1488" y="1766"/>
              <a:ext cx="2714" cy="265"/>
              <a:chOff x="1538" y="1188"/>
              <a:chExt cx="2714" cy="265"/>
            </a:xfrm>
            <a:grpFill/>
          </p:grpSpPr>
          <p:sp>
            <p:nvSpPr>
              <p:cNvPr id="208" name="Text Box 164"/>
              <p:cNvSpPr txBox="1">
                <a:spLocks noChangeArrowheads="1"/>
              </p:cNvSpPr>
              <p:nvPr/>
            </p:nvSpPr>
            <p:spPr bwMode="auto">
              <a:xfrm>
                <a:off x="1538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G</a:t>
                </a:r>
              </a:p>
            </p:txBody>
          </p:sp>
          <p:sp>
            <p:nvSpPr>
              <p:cNvPr id="209" name="Text Box 165"/>
              <p:cNvSpPr txBox="1">
                <a:spLocks noChangeArrowheads="1"/>
              </p:cNvSpPr>
              <p:nvPr/>
            </p:nvSpPr>
            <p:spPr bwMode="auto">
              <a:xfrm>
                <a:off x="1951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r</a:t>
                </a:r>
              </a:p>
            </p:txBody>
          </p:sp>
          <p:sp>
            <p:nvSpPr>
              <p:cNvPr id="210" name="Text Box 166"/>
              <p:cNvSpPr txBox="1">
                <a:spLocks noChangeArrowheads="1"/>
              </p:cNvSpPr>
              <p:nvPr/>
            </p:nvSpPr>
            <p:spPr bwMode="auto">
              <a:xfrm>
                <a:off x="2364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a</a:t>
                </a:r>
              </a:p>
            </p:txBody>
          </p:sp>
          <p:sp>
            <p:nvSpPr>
              <p:cNvPr id="211" name="Text Box 167"/>
              <p:cNvSpPr txBox="1">
                <a:spLocks noChangeArrowheads="1"/>
              </p:cNvSpPr>
              <p:nvPr/>
            </p:nvSpPr>
            <p:spPr bwMode="auto">
              <a:xfrm>
                <a:off x="2777" y="1188"/>
                <a:ext cx="236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p</a:t>
                </a:r>
              </a:p>
            </p:txBody>
          </p:sp>
          <p:sp>
            <p:nvSpPr>
              <p:cNvPr id="212" name="Text Box 168"/>
              <p:cNvSpPr txBox="1">
                <a:spLocks noChangeArrowheads="1"/>
              </p:cNvSpPr>
              <p:nvPr/>
            </p:nvSpPr>
            <p:spPr bwMode="auto">
              <a:xfrm>
                <a:off x="3191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e</a:t>
                </a:r>
              </a:p>
            </p:txBody>
          </p:sp>
          <p:sp>
            <p:nvSpPr>
              <p:cNvPr id="213" name="Text Box 169"/>
              <p:cNvSpPr txBox="1">
                <a:spLocks noChangeArrowheads="1"/>
              </p:cNvSpPr>
              <p:nvPr/>
            </p:nvSpPr>
            <p:spPr bwMode="auto">
              <a:xfrm>
                <a:off x="3568" y="1200"/>
                <a:ext cx="283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\0</a:t>
                </a:r>
              </a:p>
            </p:txBody>
          </p:sp>
          <p:sp>
            <p:nvSpPr>
              <p:cNvPr id="214" name="Text Box 170"/>
              <p:cNvSpPr txBox="1">
                <a:spLocks noChangeArrowheads="1"/>
              </p:cNvSpPr>
              <p:nvPr/>
            </p:nvSpPr>
            <p:spPr bwMode="auto">
              <a:xfrm>
                <a:off x="3981" y="1188"/>
                <a:ext cx="271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\0</a:t>
                </a:r>
              </a:p>
            </p:txBody>
          </p:sp>
        </p:grpSp>
        <p:sp>
          <p:nvSpPr>
            <p:cNvPr id="193" name="Text Box 172"/>
            <p:cNvSpPr txBox="1">
              <a:spLocks noChangeArrowheads="1"/>
            </p:cNvSpPr>
            <p:nvPr/>
          </p:nvSpPr>
          <p:spPr bwMode="auto">
            <a:xfrm>
              <a:off x="1488" y="2044"/>
              <a:ext cx="235" cy="25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defRPr/>
              </a:pPr>
              <a:r>
                <a:rPr lang="en-US" altLang="zh-CN" sz="2000">
                  <a:solidFill>
                    <a:srgbClr val="660066"/>
                  </a:solidFill>
                </a:rPr>
                <a:t>P</a:t>
              </a:r>
            </a:p>
          </p:txBody>
        </p:sp>
        <p:sp>
          <p:nvSpPr>
            <p:cNvPr id="194" name="Text Box 173"/>
            <p:cNvSpPr txBox="1">
              <a:spLocks noChangeArrowheads="1"/>
            </p:cNvSpPr>
            <p:nvPr/>
          </p:nvSpPr>
          <p:spPr bwMode="auto">
            <a:xfrm>
              <a:off x="1901" y="2044"/>
              <a:ext cx="235" cy="25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defRPr/>
              </a:pPr>
              <a:r>
                <a:rPr lang="en-US" altLang="zh-CN" sz="2000">
                  <a:solidFill>
                    <a:srgbClr val="660066"/>
                  </a:solidFill>
                </a:rPr>
                <a:t>e</a:t>
              </a:r>
            </a:p>
          </p:txBody>
        </p:sp>
        <p:sp>
          <p:nvSpPr>
            <p:cNvPr id="195" name="Text Box 174"/>
            <p:cNvSpPr txBox="1">
              <a:spLocks noChangeArrowheads="1"/>
            </p:cNvSpPr>
            <p:nvPr/>
          </p:nvSpPr>
          <p:spPr bwMode="auto">
            <a:xfrm>
              <a:off x="2314" y="2044"/>
              <a:ext cx="235" cy="25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defRPr/>
              </a:pPr>
              <a:r>
                <a:rPr lang="en-US" altLang="zh-CN" sz="2000">
                  <a:solidFill>
                    <a:srgbClr val="660066"/>
                  </a:solidFill>
                </a:rPr>
                <a:t>a</a:t>
              </a:r>
            </a:p>
          </p:txBody>
        </p:sp>
        <p:sp>
          <p:nvSpPr>
            <p:cNvPr id="196" name="Text Box 175"/>
            <p:cNvSpPr txBox="1">
              <a:spLocks noChangeArrowheads="1"/>
            </p:cNvSpPr>
            <p:nvPr/>
          </p:nvSpPr>
          <p:spPr bwMode="auto">
            <a:xfrm>
              <a:off x="2727" y="2044"/>
              <a:ext cx="236" cy="25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defRPr/>
              </a:pPr>
              <a:r>
                <a:rPr lang="en-US" altLang="zh-CN" sz="2000">
                  <a:solidFill>
                    <a:srgbClr val="660066"/>
                  </a:solidFill>
                </a:rPr>
                <a:t>r</a:t>
              </a:r>
            </a:p>
          </p:txBody>
        </p:sp>
        <p:sp>
          <p:nvSpPr>
            <p:cNvPr id="197" name="Text Box 176"/>
            <p:cNvSpPr txBox="1">
              <a:spLocks noChangeArrowheads="1"/>
            </p:cNvSpPr>
            <p:nvPr/>
          </p:nvSpPr>
          <p:spPr bwMode="auto">
            <a:xfrm>
              <a:off x="3141" y="2044"/>
              <a:ext cx="283" cy="25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defRPr/>
              </a:pPr>
              <a:r>
                <a:rPr lang="en-US" altLang="zh-CN" sz="2000">
                  <a:solidFill>
                    <a:srgbClr val="660066"/>
                  </a:solidFill>
                </a:rPr>
                <a:t>\0</a:t>
              </a:r>
            </a:p>
          </p:txBody>
        </p:sp>
        <p:sp>
          <p:nvSpPr>
            <p:cNvPr id="198" name="Text Box 177"/>
            <p:cNvSpPr txBox="1">
              <a:spLocks noChangeArrowheads="1"/>
            </p:cNvSpPr>
            <p:nvPr/>
          </p:nvSpPr>
          <p:spPr bwMode="auto">
            <a:xfrm>
              <a:off x="3518" y="2056"/>
              <a:ext cx="283" cy="25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defRPr/>
              </a:pPr>
              <a:r>
                <a:rPr lang="en-US" altLang="zh-CN" sz="2000">
                  <a:solidFill>
                    <a:srgbClr val="660066"/>
                  </a:solidFill>
                </a:rPr>
                <a:t>\0</a:t>
              </a:r>
            </a:p>
          </p:txBody>
        </p:sp>
        <p:sp>
          <p:nvSpPr>
            <p:cNvPr id="199" name="Text Box 178"/>
            <p:cNvSpPr txBox="1">
              <a:spLocks noChangeArrowheads="1"/>
            </p:cNvSpPr>
            <p:nvPr/>
          </p:nvSpPr>
          <p:spPr bwMode="auto">
            <a:xfrm>
              <a:off x="3931" y="2044"/>
              <a:ext cx="271" cy="25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defRPr/>
              </a:pPr>
              <a:r>
                <a:rPr lang="en-US" altLang="zh-CN" sz="2000">
                  <a:solidFill>
                    <a:srgbClr val="660066"/>
                  </a:solidFill>
                </a:rPr>
                <a:t>\0</a:t>
              </a:r>
            </a:p>
          </p:txBody>
        </p:sp>
        <p:grpSp>
          <p:nvGrpSpPr>
            <p:cNvPr id="200" name="Group 179"/>
            <p:cNvGrpSpPr>
              <a:grpSpLocks/>
            </p:cNvGrpSpPr>
            <p:nvPr/>
          </p:nvGrpSpPr>
          <p:grpSpPr bwMode="auto">
            <a:xfrm>
              <a:off x="1488" y="2400"/>
              <a:ext cx="2714" cy="265"/>
              <a:chOff x="1538" y="1188"/>
              <a:chExt cx="2714" cy="265"/>
            </a:xfrm>
            <a:grpFill/>
          </p:grpSpPr>
          <p:sp>
            <p:nvSpPr>
              <p:cNvPr id="201" name="Text Box 180"/>
              <p:cNvSpPr txBox="1">
                <a:spLocks noChangeArrowheads="1"/>
              </p:cNvSpPr>
              <p:nvPr/>
            </p:nvSpPr>
            <p:spPr bwMode="auto">
              <a:xfrm>
                <a:off x="1538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P</a:t>
                </a:r>
              </a:p>
            </p:txBody>
          </p:sp>
          <p:sp>
            <p:nvSpPr>
              <p:cNvPr id="202" name="Text Box 181"/>
              <p:cNvSpPr txBox="1">
                <a:spLocks noChangeArrowheads="1"/>
              </p:cNvSpPr>
              <p:nvPr/>
            </p:nvSpPr>
            <p:spPr bwMode="auto">
              <a:xfrm>
                <a:off x="1951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e</a:t>
                </a:r>
              </a:p>
            </p:txBody>
          </p:sp>
          <p:sp>
            <p:nvSpPr>
              <p:cNvPr id="203" name="Text Box 182"/>
              <p:cNvSpPr txBox="1">
                <a:spLocks noChangeArrowheads="1"/>
              </p:cNvSpPr>
              <p:nvPr/>
            </p:nvSpPr>
            <p:spPr bwMode="auto">
              <a:xfrm>
                <a:off x="2364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a</a:t>
                </a:r>
              </a:p>
            </p:txBody>
          </p:sp>
          <p:sp>
            <p:nvSpPr>
              <p:cNvPr id="204" name="Text Box 183"/>
              <p:cNvSpPr txBox="1">
                <a:spLocks noChangeArrowheads="1"/>
              </p:cNvSpPr>
              <p:nvPr/>
            </p:nvSpPr>
            <p:spPr bwMode="auto">
              <a:xfrm>
                <a:off x="2777" y="1188"/>
                <a:ext cx="236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c</a:t>
                </a:r>
              </a:p>
            </p:txBody>
          </p:sp>
          <p:sp>
            <p:nvSpPr>
              <p:cNvPr id="205" name="Text Box 184"/>
              <p:cNvSpPr txBox="1">
                <a:spLocks noChangeArrowheads="1"/>
              </p:cNvSpPr>
              <p:nvPr/>
            </p:nvSpPr>
            <p:spPr bwMode="auto">
              <a:xfrm>
                <a:off x="3191" y="1188"/>
                <a:ext cx="235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h</a:t>
                </a:r>
              </a:p>
            </p:txBody>
          </p:sp>
          <p:sp>
            <p:nvSpPr>
              <p:cNvPr id="206" name="Text Box 185"/>
              <p:cNvSpPr txBox="1">
                <a:spLocks noChangeArrowheads="1"/>
              </p:cNvSpPr>
              <p:nvPr/>
            </p:nvSpPr>
            <p:spPr bwMode="auto">
              <a:xfrm>
                <a:off x="3568" y="1200"/>
                <a:ext cx="283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\0</a:t>
                </a:r>
              </a:p>
            </p:txBody>
          </p:sp>
          <p:sp>
            <p:nvSpPr>
              <p:cNvPr id="207" name="Text Box 186"/>
              <p:cNvSpPr txBox="1">
                <a:spLocks noChangeArrowheads="1"/>
              </p:cNvSpPr>
              <p:nvPr/>
            </p:nvSpPr>
            <p:spPr bwMode="auto">
              <a:xfrm>
                <a:off x="3981" y="1188"/>
                <a:ext cx="271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2pPr>
                <a:lvl3pPr marL="11430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3pPr>
                <a:lvl4pPr marL="16002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4pPr>
                <a:lvl5pPr marL="2057400" indent="-228600"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3300"/>
                    </a:solidFill>
                    <a:latin typeface="Times New Roman" charset="0"/>
                    <a:ea typeface="宋体" charset="0"/>
                  </a:defRPr>
                </a:lvl9pPr>
              </a:lstStyle>
              <a:p>
                <a:pPr>
                  <a:defRPr/>
                </a:pPr>
                <a:r>
                  <a:rPr lang="en-US" altLang="zh-CN" sz="2000">
                    <a:solidFill>
                      <a:srgbClr val="660066"/>
                    </a:solidFill>
                  </a:rPr>
                  <a:t>\0</a:t>
                </a:r>
              </a:p>
            </p:txBody>
          </p: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5-8FB2-2147-9C92-D20735D9A42B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latin typeface="Century Schoolbook" charset="0"/>
                <a:ea typeface="宋体" charset="0"/>
              </a:rPr>
              <a:t>字符串</a:t>
            </a:r>
          </a:p>
          <a:p>
            <a:pPr lvl="1"/>
            <a:r>
              <a:rPr lang="zh-CN" altLang="en-US">
                <a:latin typeface="Century Schoolbook" charset="0"/>
                <a:ea typeface="宋体" charset="0"/>
              </a:rPr>
              <a:t>一串以</a:t>
            </a:r>
            <a:r>
              <a:rPr lang="en-US" altLang="zh-CN">
                <a:solidFill>
                  <a:srgbClr val="FF0000"/>
                </a:solidFill>
                <a:latin typeface="Courier New" charset="0"/>
                <a:ea typeface="宋体" charset="0"/>
              </a:rPr>
              <a:t>‘\0’</a:t>
            </a:r>
            <a:r>
              <a:rPr lang="zh-CN" altLang="en-US">
                <a:latin typeface="Century Schoolbook" charset="0"/>
                <a:ea typeface="宋体" charset="0"/>
              </a:rPr>
              <a:t>结尾的字符在</a:t>
            </a:r>
            <a:r>
              <a:rPr lang="en-US" altLang="zh-CN">
                <a:latin typeface="Century Schoolbook" charset="0"/>
                <a:ea typeface="宋体" charset="0"/>
              </a:rPr>
              <a:t>C</a:t>
            </a:r>
            <a:r>
              <a:rPr lang="zh-CN" altLang="en-US">
                <a:latin typeface="Century Schoolbook" charset="0"/>
                <a:ea typeface="宋体" charset="0"/>
              </a:rPr>
              <a:t>语言中被看作字符串</a:t>
            </a:r>
            <a:r>
              <a:rPr lang="en-US" altLang="zh-CN">
                <a:latin typeface="Century Schoolbook" charset="0"/>
                <a:ea typeface="宋体" charset="0"/>
              </a:rPr>
              <a:t>. ′</a:t>
            </a:r>
            <a:r>
              <a:rPr lang="zh-CN" altLang="en-US">
                <a:latin typeface="Century Schoolbook" charset="0"/>
                <a:ea typeface="宋体" charset="0"/>
              </a:rPr>
              <a:t>＼</a:t>
            </a:r>
            <a:r>
              <a:rPr lang="en-US" altLang="zh-CN">
                <a:latin typeface="Century Schoolbook" charset="0"/>
                <a:ea typeface="宋体" charset="0"/>
              </a:rPr>
              <a:t>0′</a:t>
            </a:r>
            <a:r>
              <a:rPr lang="zh-CN" altLang="en-US">
                <a:latin typeface="Century Schoolbook" charset="0"/>
                <a:ea typeface="宋体" charset="0"/>
              </a:rPr>
              <a:t>代表</a:t>
            </a:r>
            <a:r>
              <a:rPr lang="en-US" altLang="zh-CN">
                <a:latin typeface="Century Schoolbook" charset="0"/>
                <a:ea typeface="宋体" charset="0"/>
              </a:rPr>
              <a:t>ASCII</a:t>
            </a:r>
            <a:r>
              <a:rPr lang="zh-CN" altLang="en-US">
                <a:latin typeface="Century Schoolbook" charset="0"/>
                <a:ea typeface="宋体" charset="0"/>
              </a:rPr>
              <a:t>码为</a:t>
            </a:r>
            <a:r>
              <a:rPr lang="en-US" altLang="zh-CN">
                <a:latin typeface="Century Schoolbook" charset="0"/>
                <a:ea typeface="宋体" charset="0"/>
              </a:rPr>
              <a:t>0</a:t>
            </a:r>
            <a:r>
              <a:rPr lang="zh-CN" altLang="en-US">
                <a:latin typeface="Century Schoolbook" charset="0"/>
                <a:ea typeface="宋体" charset="0"/>
              </a:rPr>
              <a:t>的字符，不是一个可以显示的字符，而是一个“空操作符”，即它什么也不干。它只起一个供辨别的标志。</a:t>
            </a:r>
          </a:p>
          <a:p>
            <a:pPr lvl="1"/>
            <a:r>
              <a:rPr lang="zh-CN" altLang="en-US">
                <a:latin typeface="Century Schoolbook" charset="0"/>
                <a:ea typeface="宋体" charset="0"/>
              </a:rPr>
              <a:t>用</a:t>
            </a:r>
            <a:r>
              <a:rPr lang="zh-CN" altLang="en-US">
                <a:solidFill>
                  <a:srgbClr val="FF0000"/>
                </a:solidFill>
                <a:latin typeface="Century Schoolbook" charset="0"/>
                <a:ea typeface="宋体" charset="0"/>
              </a:rPr>
              <a:t>双引号</a:t>
            </a:r>
            <a:r>
              <a:rPr lang="zh-CN" altLang="en-US">
                <a:latin typeface="Century Schoolbook" charset="0"/>
                <a:ea typeface="宋体" charset="0"/>
              </a:rPr>
              <a:t>括起的一串字符是字符串常量，</a:t>
            </a:r>
            <a:r>
              <a:rPr lang="en-US" altLang="zh-CN">
                <a:latin typeface="Century Schoolbook" charset="0"/>
                <a:ea typeface="宋体" charset="0"/>
              </a:rPr>
              <a:t>C</a:t>
            </a:r>
            <a:r>
              <a:rPr lang="zh-CN" altLang="en-US">
                <a:latin typeface="Century Schoolbook" charset="0"/>
                <a:ea typeface="宋体" charset="0"/>
              </a:rPr>
              <a:t>语言自动为其添加</a:t>
            </a:r>
            <a:r>
              <a:rPr lang="en-US" altLang="zh-CN">
                <a:solidFill>
                  <a:srgbClr val="000000"/>
                </a:solidFill>
                <a:latin typeface="Courier New" charset="0"/>
                <a:ea typeface="宋体" charset="0"/>
              </a:rPr>
              <a:t>'\0'</a:t>
            </a:r>
            <a:r>
              <a:rPr lang="zh-CN" altLang="en-US">
                <a:latin typeface="Century Schoolbook" charset="0"/>
                <a:ea typeface="宋体" charset="0"/>
              </a:rPr>
              <a:t>终结符</a:t>
            </a:r>
          </a:p>
          <a:p>
            <a:pPr lvl="1"/>
            <a:r>
              <a:rPr lang="en-US" altLang="zh-CN">
                <a:latin typeface="Century Schoolbook" charset="0"/>
                <a:ea typeface="宋体" charset="0"/>
              </a:rPr>
              <a:t>C</a:t>
            </a:r>
            <a:r>
              <a:rPr lang="zh-CN" altLang="en-US">
                <a:latin typeface="Century Schoolbook" charset="0"/>
                <a:ea typeface="宋体" charset="0"/>
              </a:rPr>
              <a:t>语言并没有为字符串提供任何专门的表示法，完全使用字符数组和字符指针来处理</a:t>
            </a:r>
          </a:p>
          <a:p>
            <a:r>
              <a:rPr lang="zh-CN" altLang="en-US">
                <a:latin typeface="Century Schoolbook" charset="0"/>
                <a:ea typeface="宋体" charset="0"/>
              </a:rPr>
              <a:t>字符数组</a:t>
            </a:r>
          </a:p>
          <a:p>
            <a:pPr lvl="1"/>
            <a:r>
              <a:rPr lang="zh-CN" altLang="en-US">
                <a:latin typeface="Century Schoolbook" charset="0"/>
                <a:ea typeface="宋体" charset="0"/>
              </a:rPr>
              <a:t>每个元素都是字符类型的数组</a:t>
            </a:r>
          </a:p>
          <a:p>
            <a:pPr lvl="2"/>
            <a:r>
              <a:rPr lang="en-US" altLang="zh-CN">
                <a:solidFill>
                  <a:srgbClr val="0000FF"/>
                </a:solidFill>
                <a:latin typeface="Courier New" charset="0"/>
                <a:ea typeface="宋体" charset="0"/>
              </a:rPr>
              <a:t>char</a:t>
            </a:r>
            <a:r>
              <a:rPr lang="en-US" altLang="zh-CN">
                <a:solidFill>
                  <a:srgbClr val="000000"/>
                </a:solidFill>
                <a:latin typeface="Courier New" charset="0"/>
                <a:ea typeface="宋体" charset="0"/>
              </a:rPr>
              <a:t> string[80];</a:t>
            </a: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solidFill>
                  <a:srgbClr val="2C3036"/>
                </a:solidFill>
                <a:latin typeface="Century Schoolbook" charset="0"/>
                <a:ea typeface="华文楷体" charset="-122"/>
              </a:rPr>
              <a:t>字符串</a:t>
            </a:r>
            <a:r>
              <a:rPr lang="en-US" altLang="zh-CN" sz="4000">
                <a:solidFill>
                  <a:srgbClr val="2C3036"/>
                </a:solidFill>
                <a:latin typeface="Century Schoolbook" charset="0"/>
                <a:ea typeface="华文楷体" charset="-122"/>
              </a:rPr>
              <a:t>(STRING)</a:t>
            </a:r>
            <a:r>
              <a:rPr lang="zh-CN" altLang="en-US" sz="4000">
                <a:solidFill>
                  <a:srgbClr val="2C3036"/>
                </a:solidFill>
                <a:latin typeface="Century Schoolbook" charset="0"/>
                <a:ea typeface="华文楷体" charset="-122"/>
              </a:rPr>
              <a:t>与字符数组</a:t>
            </a:r>
            <a:endParaRPr lang="en-US" altLang="zh-CN" sz="4000">
              <a:solidFill>
                <a:srgbClr val="2C3036"/>
              </a:solidFill>
              <a:latin typeface="Century Schoolbook" charset="0"/>
              <a:ea typeface="华文楷体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823A5-25BF-BB42-AE1E-7CC2EFF92C71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0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3"/>
          <p:cNvSpPr>
            <a:spLocks noGrp="1" noChangeArrowheads="1"/>
          </p:cNvSpPr>
          <p:nvPr>
            <p:ph idx="1"/>
          </p:nvPr>
        </p:nvSpPr>
        <p:spPr>
          <a:xfrm>
            <a:off x="436563" y="3767138"/>
            <a:ext cx="3824287" cy="2359025"/>
          </a:xfrm>
          <a:ln w="38100">
            <a:solidFill>
              <a:srgbClr val="660066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buFont typeface="Monotype Sorts" charset="2"/>
              <a:buNone/>
            </a:pPr>
            <a:r>
              <a:rPr lang="en-US" altLang="zh-CN" sz="2400">
                <a:solidFill>
                  <a:srgbClr val="000000"/>
                </a:solidFill>
                <a:latin typeface="Arial" charset="0"/>
                <a:ea typeface="宋体" charset="0"/>
              </a:rPr>
              <a:t>for (i=0; s[i]!='\0'; i++)</a:t>
            </a:r>
          </a:p>
          <a:p>
            <a:pPr marL="342900" indent="-342900">
              <a:lnSpc>
                <a:spcPct val="90000"/>
              </a:lnSpc>
              <a:buFont typeface="Monotype Sorts" charset="2"/>
              <a:buNone/>
            </a:pPr>
            <a:r>
              <a:rPr lang="en-US" altLang="zh-CN" sz="2400">
                <a:solidFill>
                  <a:srgbClr val="000000"/>
                </a:solidFill>
                <a:latin typeface="Arial" charset="0"/>
                <a:ea typeface="宋体" charset="0"/>
              </a:rPr>
              <a:t>{</a:t>
            </a:r>
          </a:p>
          <a:p>
            <a:pPr marL="342900" indent="-342900">
              <a:lnSpc>
                <a:spcPct val="90000"/>
              </a:lnSpc>
              <a:buFont typeface="Monotype Sorts" charset="2"/>
              <a:buNone/>
            </a:pPr>
            <a:r>
              <a:rPr lang="en-US" altLang="zh-CN" sz="2400">
                <a:latin typeface="Arial" charset="0"/>
                <a:ea typeface="宋体" charset="0"/>
              </a:rPr>
              <a:t>	 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  <a:ea typeface="宋体" charset="0"/>
              </a:rPr>
              <a:t> putchar(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  <a:ea typeface="宋体" charset="0"/>
              </a:rPr>
              <a:t> 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  <a:ea typeface="宋体" charset="0"/>
              </a:rPr>
              <a:t>s[i]</a:t>
            </a:r>
            <a:r>
              <a:rPr lang="zh-CN" altLang="en-US" sz="2400">
                <a:solidFill>
                  <a:srgbClr val="0000FF"/>
                </a:solidFill>
                <a:latin typeface="Arial" charset="0"/>
                <a:ea typeface="宋体" charset="0"/>
              </a:rPr>
              <a:t> </a:t>
            </a:r>
            <a:r>
              <a:rPr lang="en-US" altLang="zh-CN" sz="2400">
                <a:solidFill>
                  <a:srgbClr val="0000FF"/>
                </a:solidFill>
                <a:latin typeface="Arial" charset="0"/>
                <a:ea typeface="宋体" charset="0"/>
              </a:rPr>
              <a:t>);</a:t>
            </a:r>
          </a:p>
          <a:p>
            <a:pPr marL="342900" indent="-342900">
              <a:lnSpc>
                <a:spcPct val="90000"/>
              </a:lnSpc>
              <a:buFont typeface="Monotype Sorts" charset="2"/>
              <a:buNone/>
            </a:pPr>
            <a:r>
              <a:rPr lang="en-US" altLang="zh-CN" sz="2400">
                <a:solidFill>
                  <a:srgbClr val="000000"/>
                </a:solidFill>
                <a:latin typeface="Arial" charset="0"/>
                <a:ea typeface="宋体" charset="0"/>
              </a:rPr>
              <a:t>}</a:t>
            </a:r>
          </a:p>
          <a:p>
            <a:pPr marL="342900" indent="-342900">
              <a:lnSpc>
                <a:spcPct val="90000"/>
              </a:lnSpc>
              <a:buFont typeface="Monotype Sorts" charset="2"/>
              <a:buNone/>
            </a:pPr>
            <a:r>
              <a:rPr lang="en-US" altLang="zh-CN" sz="2400">
                <a:latin typeface="Arial" charset="0"/>
                <a:ea typeface="宋体" charset="0"/>
              </a:rPr>
              <a:t>putchar('\n');</a:t>
            </a: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4632"/>
            <a:ext cx="7772400" cy="696468"/>
          </a:xfrm>
        </p:spPr>
        <p:txBody>
          <a:bodyPr/>
          <a:lstStyle/>
          <a:p>
            <a:r>
              <a:rPr lang="zh-CN" altLang="en-US">
                <a:solidFill>
                  <a:srgbClr val="2C3036"/>
                </a:solidFill>
                <a:latin typeface="Century Schoolbook" charset="0"/>
                <a:ea typeface="华文楷体" charset="-122"/>
              </a:rPr>
              <a:t>字符数组的输入输出</a:t>
            </a:r>
          </a:p>
        </p:txBody>
      </p:sp>
      <p:sp>
        <p:nvSpPr>
          <p:cNvPr id="297990" name="Rectangle 6"/>
          <p:cNvSpPr>
            <a:spLocks noChangeArrowheads="1"/>
          </p:cNvSpPr>
          <p:nvPr/>
        </p:nvSpPr>
        <p:spPr bwMode="auto">
          <a:xfrm>
            <a:off x="469900" y="3203575"/>
            <a:ext cx="25908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7" rIns="92075" bIns="46037"/>
          <a:lstStyle/>
          <a:p>
            <a:pPr marL="342900" indent="-342900" hangingPunct="0">
              <a:lnSpc>
                <a:spcPct val="9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0"/>
              <a:buNone/>
              <a:defRPr/>
            </a:pPr>
            <a:r>
              <a:rPr lang="en-US" altLang="zh-C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char</a:t>
            </a:r>
            <a:r>
              <a:rPr lang="en-US" altLang="zh-CN" sz="2800" dirty="0">
                <a:solidFill>
                  <a:srgbClr val="3366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 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s[10];</a:t>
            </a:r>
            <a:endParaRPr lang="zh-CN" alt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Courier New" charset="0"/>
              <a:cs typeface="宋体" charset="0"/>
            </a:endParaRPr>
          </a:p>
        </p:txBody>
      </p:sp>
      <p:sp>
        <p:nvSpPr>
          <p:cNvPr id="94212" name="Rectangle 7"/>
          <p:cNvSpPr>
            <a:spLocks noChangeArrowheads="1"/>
          </p:cNvSpPr>
          <p:nvPr/>
        </p:nvSpPr>
        <p:spPr bwMode="auto">
          <a:xfrm>
            <a:off x="681038" y="333375"/>
            <a:ext cx="7797800" cy="8397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7" rIns="92075" bIns="46037" anchor="ctr"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endParaRPr lang="zh-CN" altLang="en-US" sz="4000" b="0">
              <a:solidFill>
                <a:srgbClr val="2C3036"/>
              </a:solidFill>
              <a:latin typeface="Century Schoolbook" charset="0"/>
              <a:ea typeface="华文楷体" charset="-122"/>
            </a:endParaRPr>
          </a:p>
        </p:txBody>
      </p:sp>
      <p:sp>
        <p:nvSpPr>
          <p:cNvPr id="95240" name="Rectangle 3"/>
          <p:cNvSpPr txBox="1">
            <a:spLocks noChangeArrowheads="1"/>
          </p:cNvSpPr>
          <p:nvPr/>
        </p:nvSpPr>
        <p:spPr bwMode="auto">
          <a:xfrm>
            <a:off x="4875213" y="3773488"/>
            <a:ext cx="3619500" cy="2365375"/>
          </a:xfrm>
          <a:prstGeom prst="rect">
            <a:avLst/>
          </a:prstGeom>
          <a:noFill/>
          <a:ln w="28575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Monotype Sorts" charset="2"/>
              <a:buNone/>
            </a:pPr>
            <a:r>
              <a:rPr kumimoji="0" lang="en-US" altLang="zh-CN" b="0">
                <a:solidFill>
                  <a:schemeClr val="tx1"/>
                </a:solidFill>
                <a:latin typeface="Arial" charset="0"/>
              </a:rPr>
              <a:t>for (i=0; s[i]!='\0'; i++)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Monotype Sorts" charset="2"/>
              <a:buNone/>
            </a:pPr>
            <a:r>
              <a:rPr kumimoji="0" lang="en-US" altLang="zh-CN" b="0">
                <a:solidFill>
                  <a:schemeClr val="tx1"/>
                </a:solidFill>
                <a:latin typeface="Arial" charset="0"/>
              </a:rPr>
              <a:t>{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Monotype Sorts" charset="2"/>
              <a:buNone/>
            </a:pPr>
            <a:r>
              <a:rPr kumimoji="0" lang="en-US" altLang="zh-CN" b="0">
                <a:solidFill>
                  <a:schemeClr val="tx1"/>
                </a:solidFill>
                <a:latin typeface="Arial" charset="0"/>
              </a:rPr>
              <a:t>	 </a:t>
            </a:r>
            <a:r>
              <a:rPr kumimoji="0" lang="en-US" altLang="zh-CN" b="0">
                <a:solidFill>
                  <a:srgbClr val="0000FF"/>
                </a:solidFill>
                <a:latin typeface="Arial" charset="0"/>
              </a:rPr>
              <a:t> printf(“%c”,s[i]);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Monotype Sorts" charset="2"/>
              <a:buNone/>
            </a:pPr>
            <a:r>
              <a:rPr kumimoji="0" lang="en-US" altLang="zh-CN" b="0">
                <a:solidFill>
                  <a:schemeClr val="tx1"/>
                </a:solidFill>
                <a:latin typeface="Arial" charset="0"/>
              </a:rPr>
              <a:t>}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Monotype Sorts" charset="2"/>
              <a:buNone/>
            </a:pPr>
            <a:r>
              <a:rPr kumimoji="0" lang="en-US" altLang="zh-CN" b="0">
                <a:solidFill>
                  <a:schemeClr val="tx1"/>
                </a:solidFill>
                <a:latin typeface="Arial" charset="0"/>
              </a:rPr>
              <a:t>printf(“\n”);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Monotype Sorts" charset="2"/>
              <a:buNone/>
            </a:pPr>
            <a:endParaRPr kumimoji="0" lang="en-US" altLang="zh-CN" b="0">
              <a:solidFill>
                <a:schemeClr val="tx1"/>
              </a:solidFill>
              <a:latin typeface="Arial" charset="0"/>
            </a:endParaRP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Monotype Sorts" charset="2"/>
              <a:buNone/>
            </a:pPr>
            <a:endParaRPr kumimoji="0" lang="en-US" altLang="zh-CN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57200" y="1371600"/>
            <a:ext cx="18256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006600"/>
                </a:solidFill>
                <a:cs typeface="宋体" charset="0"/>
              </a:rPr>
              <a:t>方法一：</a:t>
            </a:r>
            <a:endParaRPr lang="en-US" altLang="zh-CN" sz="3200" dirty="0">
              <a:solidFill>
                <a:srgbClr val="006600"/>
              </a:solidFill>
              <a:cs typeface="宋体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79413" y="2162175"/>
            <a:ext cx="8188325" cy="1033463"/>
          </a:xfrm>
          <a:prstGeom prst="rect">
            <a:avLst/>
          </a:prstGeom>
          <a:solidFill>
            <a:srgbClr val="FFF3FF"/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buFontTx/>
              <a:buChar char="•"/>
            </a:pPr>
            <a:r>
              <a:rPr kumimoji="0" lang="zh-CN" altLang="en-US" sz="2800">
                <a:solidFill>
                  <a:schemeClr val="tx1"/>
                </a:solidFill>
                <a:latin typeface="宋体" charset="0"/>
              </a:rPr>
              <a:t>逐个字符输入输出。用格式符</a:t>
            </a:r>
            <a:r>
              <a:rPr kumimoji="0" lang="zh-CN" altLang="en-US" sz="2800">
                <a:solidFill>
                  <a:schemeClr val="tx1"/>
                </a:solidFill>
                <a:latin typeface="Courier New" charset="0"/>
              </a:rPr>
              <a:t>“</a:t>
            </a:r>
            <a:r>
              <a:rPr kumimoji="0" lang="en-US" altLang="zh-CN" sz="2800">
                <a:solidFill>
                  <a:srgbClr val="FF0000"/>
                </a:solidFill>
                <a:latin typeface="宋体" charset="0"/>
              </a:rPr>
              <a:t>%c</a:t>
            </a:r>
            <a:r>
              <a:rPr kumimoji="0" lang="zh-CN" altLang="en-US" sz="2800">
                <a:solidFill>
                  <a:schemeClr val="tx1"/>
                </a:solidFill>
                <a:latin typeface="Courier New" charset="0"/>
              </a:rPr>
              <a:t>”或者</a:t>
            </a:r>
            <a:r>
              <a:rPr kumimoji="0" lang="en-US" altLang="zh-CN" sz="2800">
                <a:solidFill>
                  <a:srgbClr val="FF0000"/>
                </a:solidFill>
                <a:latin typeface="Courier New" charset="0"/>
              </a:rPr>
              <a:t>putchar</a:t>
            </a:r>
            <a:r>
              <a:rPr kumimoji="0" lang="zh-CN" altLang="en-US" sz="2800">
                <a:solidFill>
                  <a:srgbClr val="FF0000"/>
                </a:solidFill>
                <a:latin typeface="Courier New" charset="0"/>
              </a:rPr>
              <a:t>、</a:t>
            </a:r>
            <a:r>
              <a:rPr kumimoji="0" lang="en-US" altLang="zh-CN" sz="2800">
                <a:solidFill>
                  <a:srgbClr val="FF0000"/>
                </a:solidFill>
                <a:latin typeface="Courier New" charset="0"/>
              </a:rPr>
              <a:t>getchar</a:t>
            </a:r>
            <a:r>
              <a:rPr kumimoji="0" lang="zh-CN" altLang="en-US" sz="2800">
                <a:solidFill>
                  <a:schemeClr val="tx1"/>
                </a:solidFill>
                <a:latin typeface="宋体" charset="0"/>
              </a:rPr>
              <a:t>输入或输出一个字符。</a:t>
            </a:r>
            <a:endParaRPr kumimoji="0" lang="en-US" altLang="zh-CN" sz="2800">
              <a:solidFill>
                <a:schemeClr val="tx1"/>
              </a:solidFill>
              <a:latin typeface="宋体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D8D4-F63E-484B-9D5F-D04ED399E1C8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76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4632"/>
            <a:ext cx="7772400" cy="648843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olidFill>
                  <a:srgbClr val="2C3036"/>
                </a:solidFill>
                <a:latin typeface="Century Schoolbook" charset="0"/>
                <a:ea typeface="华文楷体" charset="-122"/>
              </a:rPr>
              <a:t>字符数组的输入输出</a:t>
            </a:r>
          </a:p>
        </p:txBody>
      </p:sp>
      <p:sp>
        <p:nvSpPr>
          <p:cNvPr id="297989" name="Rectangle 5"/>
          <p:cNvSpPr>
            <a:spLocks noChangeArrowheads="1"/>
          </p:cNvSpPr>
          <p:nvPr/>
        </p:nvSpPr>
        <p:spPr bwMode="auto">
          <a:xfrm>
            <a:off x="409575" y="3771900"/>
            <a:ext cx="3814763" cy="1079500"/>
          </a:xfrm>
          <a:prstGeom prst="rect">
            <a:avLst/>
          </a:prstGeom>
          <a:noFill/>
          <a:ln w="28575" cmpd="sng">
            <a:solidFill>
              <a:srgbClr val="660066"/>
            </a:solidFill>
            <a:miter lim="800000"/>
            <a:headEnd/>
            <a:tailEnd/>
          </a:ln>
          <a:effectLst/>
        </p:spPr>
        <p:txBody>
          <a:bodyPr lIns="92075" tIns="46037" rIns="92075" bIns="46037"/>
          <a:lstStyle/>
          <a:p>
            <a:pPr marL="342900" indent="-342900" hangingPunct="0">
              <a:lnSpc>
                <a:spcPct val="9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0"/>
              <a:buNone/>
              <a:defRPr/>
            </a:pPr>
            <a:r>
              <a:rPr lang="en-US" altLang="zh-CN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scanf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("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%</a:t>
            </a:r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s</a:t>
            </a:r>
            <a:r>
              <a:rPr lang="en-US" altLang="zh-CN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",s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); </a:t>
            </a:r>
          </a:p>
          <a:p>
            <a:pPr marL="342900" indent="-342900" hangingPunct="0">
              <a:lnSpc>
                <a:spcPct val="9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0"/>
              <a:buNone/>
              <a:defRPr/>
            </a:pPr>
            <a:r>
              <a:rPr lang="en-US" altLang="zh-CN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printf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("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%</a:t>
            </a:r>
            <a:r>
              <a:rPr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s</a:t>
            </a:r>
            <a:r>
              <a:rPr lang="en-US" altLang="zh-CN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",s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);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urier New" charset="0"/>
              <a:cs typeface="宋体" charset="0"/>
            </a:endParaRPr>
          </a:p>
        </p:txBody>
      </p:sp>
      <p:sp>
        <p:nvSpPr>
          <p:cNvPr id="96259" name="Rectangle 7"/>
          <p:cNvSpPr>
            <a:spLocks noChangeArrowheads="1"/>
          </p:cNvSpPr>
          <p:nvPr/>
        </p:nvSpPr>
        <p:spPr bwMode="auto">
          <a:xfrm>
            <a:off x="681038" y="333375"/>
            <a:ext cx="7797800" cy="8397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7" rIns="92075" bIns="46037" anchor="ctr"/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endParaRPr lang="zh-CN" altLang="en-US" sz="4000" b="0">
              <a:solidFill>
                <a:srgbClr val="2C3036"/>
              </a:solidFill>
              <a:latin typeface="Century Schoolbook" charset="0"/>
              <a:ea typeface="华文楷体" charset="-122"/>
            </a:endParaRPr>
          </a:p>
        </p:txBody>
      </p:sp>
      <p:sp>
        <p:nvSpPr>
          <p:cNvPr id="297992" name="Rectangle 8"/>
          <p:cNvSpPr>
            <a:spLocks noChangeArrowheads="1"/>
          </p:cNvSpPr>
          <p:nvPr/>
        </p:nvSpPr>
        <p:spPr bwMode="auto">
          <a:xfrm>
            <a:off x="4781550" y="3757613"/>
            <a:ext cx="3814763" cy="1079500"/>
          </a:xfrm>
          <a:prstGeom prst="rect">
            <a:avLst/>
          </a:prstGeom>
          <a:noFill/>
          <a:ln w="19050" cmpd="sng">
            <a:solidFill>
              <a:srgbClr val="660066"/>
            </a:solidFill>
            <a:miter lim="800000"/>
            <a:headEnd/>
            <a:tailEnd/>
          </a:ln>
          <a:effectLst/>
        </p:spPr>
        <p:txBody>
          <a:bodyPr lIns="92075" tIns="46037" rIns="92075" bIns="46037"/>
          <a:lstStyle/>
          <a:p>
            <a:pPr marL="342900" indent="-342900" hangingPunct="0">
              <a:lnSpc>
                <a:spcPct val="9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0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gets(s); </a:t>
            </a:r>
          </a:p>
          <a:p>
            <a:pPr marL="342900" indent="-342900" hangingPunct="0">
              <a:lnSpc>
                <a:spcPct val="9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0"/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puts(s);</a:t>
            </a:r>
            <a:endParaRPr lang="zh-CN" alt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Courier New" charset="0"/>
              <a:cs typeface="宋体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81000" y="2133600"/>
            <a:ext cx="8188325" cy="1033463"/>
          </a:xfrm>
          <a:prstGeom prst="rect">
            <a:avLst/>
          </a:prstGeom>
          <a:solidFill>
            <a:srgbClr val="FFF3FF"/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10000"/>
              </a:lnSpc>
              <a:spcBef>
                <a:spcPct val="10000"/>
              </a:spcBef>
              <a:buFontTx/>
              <a:buChar char="•"/>
            </a:pPr>
            <a:r>
              <a:rPr kumimoji="0" lang="zh-CN" altLang="en-US" sz="2800">
                <a:solidFill>
                  <a:schemeClr val="tx1"/>
                </a:solidFill>
                <a:latin typeface="宋体" charset="0"/>
              </a:rPr>
              <a:t>将整个字符串一次输入或输出。用</a:t>
            </a:r>
            <a:r>
              <a:rPr kumimoji="0" lang="zh-CN" altLang="en-US" sz="2800">
                <a:solidFill>
                  <a:schemeClr val="tx1"/>
                </a:solidFill>
              </a:rPr>
              <a:t>“</a:t>
            </a:r>
            <a:r>
              <a:rPr kumimoji="0" lang="en-US" altLang="zh-CN" sz="2800">
                <a:solidFill>
                  <a:srgbClr val="FF0000"/>
                </a:solidFill>
                <a:latin typeface="宋体" charset="0"/>
              </a:rPr>
              <a:t>%s</a:t>
            </a:r>
            <a:r>
              <a:rPr kumimoji="0" lang="zh-CN" altLang="en-US" sz="2800">
                <a:solidFill>
                  <a:schemeClr val="tx1"/>
                </a:solidFill>
              </a:rPr>
              <a:t>”</a:t>
            </a:r>
            <a:r>
              <a:rPr kumimoji="0" lang="zh-CN" altLang="en-US" sz="2800">
                <a:solidFill>
                  <a:schemeClr val="tx1"/>
                </a:solidFill>
                <a:latin typeface="宋体" charset="0"/>
              </a:rPr>
              <a:t>格式符，或者</a:t>
            </a:r>
            <a:r>
              <a:rPr kumimoji="0" lang="en-US" altLang="zh-CN" sz="2800">
                <a:solidFill>
                  <a:schemeClr val="tx1"/>
                </a:solidFill>
                <a:latin typeface="宋体" charset="0"/>
              </a:rPr>
              <a:t>gets</a:t>
            </a:r>
            <a:r>
              <a:rPr kumimoji="0" lang="zh-CN" altLang="zh-CN" sz="2800">
                <a:solidFill>
                  <a:schemeClr val="tx1"/>
                </a:solidFill>
                <a:latin typeface="宋体" charset="0"/>
              </a:rPr>
              <a:t>、</a:t>
            </a:r>
            <a:r>
              <a:rPr kumimoji="0" lang="en-US" altLang="zh-CN" sz="2800">
                <a:solidFill>
                  <a:schemeClr val="tx1"/>
                </a:solidFill>
                <a:latin typeface="宋体" charset="0"/>
              </a:rPr>
              <a:t>puts</a:t>
            </a:r>
            <a:r>
              <a:rPr kumimoji="0" lang="zh-CN" altLang="en-US" sz="2800">
                <a:solidFill>
                  <a:schemeClr val="tx1"/>
                </a:solidFill>
                <a:latin typeface="宋体" charset="0"/>
              </a:rPr>
              <a:t>字符串整体输入输出。</a:t>
            </a:r>
            <a:r>
              <a:rPr kumimoji="0" lang="en-US" altLang="zh-CN" sz="20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57200" y="1371600"/>
            <a:ext cx="18256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006600"/>
                </a:solidFill>
                <a:cs typeface="宋体" charset="0"/>
              </a:rPr>
              <a:t>方法二：</a:t>
            </a:r>
            <a:endParaRPr lang="en-US" altLang="zh-CN" sz="3200" dirty="0">
              <a:solidFill>
                <a:srgbClr val="006600"/>
              </a:solidFill>
              <a:cs typeface="宋体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469900" y="3203575"/>
            <a:ext cx="25908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7" rIns="92075" bIns="46037"/>
          <a:lstStyle/>
          <a:p>
            <a:pPr marL="342900" indent="-342900" hangingPunct="0">
              <a:lnSpc>
                <a:spcPct val="9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0"/>
              <a:buNone/>
              <a:defRPr/>
            </a:pPr>
            <a:r>
              <a:rPr lang="en-US" altLang="zh-C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char</a:t>
            </a:r>
            <a:r>
              <a:rPr lang="en-US" altLang="zh-CN" sz="2800" dirty="0">
                <a:solidFill>
                  <a:srgbClr val="3366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 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latin typeface="Courier New" charset="0"/>
                <a:cs typeface="宋体" charset="0"/>
              </a:rPr>
              <a:t>s[10];</a:t>
            </a:r>
            <a:endParaRPr lang="zh-CN" alt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Courier New" charset="0"/>
              <a:cs typeface="宋体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6D72-07DC-DF47-AA80-ED91F3B54960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9" grpId="0" animBg="1"/>
      <p:bldP spid="29799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992" name="Picture 8" descr="g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2232025"/>
            <a:ext cx="34575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1986" name="Group 2"/>
          <p:cNvGrpSpPr>
            <a:grpSpLocks/>
          </p:cNvGrpSpPr>
          <p:nvPr/>
        </p:nvGrpSpPr>
        <p:grpSpPr bwMode="auto">
          <a:xfrm>
            <a:off x="344488" y="1665289"/>
            <a:ext cx="4313237" cy="1779588"/>
            <a:chOff x="240" y="2751"/>
            <a:chExt cx="2717" cy="1121"/>
          </a:xfrm>
        </p:grpSpPr>
        <p:sp>
          <p:nvSpPr>
            <p:cNvPr id="681987" name="Text Box 3"/>
            <p:cNvSpPr txBox="1">
              <a:spLocks noChangeArrowheads="1"/>
            </p:cNvSpPr>
            <p:nvPr/>
          </p:nvSpPr>
          <p:spPr bwMode="auto">
            <a:xfrm>
              <a:off x="240" y="3135"/>
              <a:ext cx="2717" cy="737"/>
            </a:xfrm>
            <a:prstGeom prst="rect">
              <a:avLst/>
            </a:prstGeom>
            <a:solidFill>
              <a:srgbClr val="F3FFF3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latin typeface="宋体" charset="0"/>
                  <a:cs typeface="宋体" charset="0"/>
                </a:rPr>
                <a:t>char c</a:t>
              </a:r>
              <a:r>
                <a:rPr lang="zh-CN" altLang="en-US" dirty="0">
                  <a:latin typeface="宋体" charset="0"/>
                  <a:cs typeface="宋体" charset="0"/>
                </a:rPr>
                <a:t>［］</a:t>
              </a:r>
              <a:r>
                <a:rPr lang="en-US" altLang="zh-CN" dirty="0">
                  <a:latin typeface="宋体" charset="0"/>
                  <a:cs typeface="宋体" charset="0"/>
                </a:rPr>
                <a:t>={″China″};</a:t>
              </a:r>
            </a:p>
            <a:p>
              <a:pPr>
                <a:defRPr/>
              </a:pPr>
              <a:r>
                <a:rPr lang="en-US" altLang="zh-CN" dirty="0" err="1">
                  <a:latin typeface="宋体" charset="0"/>
                  <a:cs typeface="宋体" charset="0"/>
                </a:rPr>
                <a:t>printf</a:t>
              </a:r>
              <a:r>
                <a:rPr lang="en-US" altLang="zh-CN" dirty="0">
                  <a:latin typeface="宋体" charset="0"/>
                  <a:cs typeface="宋体" charset="0"/>
                </a:rPr>
                <a:t>(″%s″</a:t>
              </a:r>
              <a:r>
                <a:rPr lang="zh-CN" altLang="en-US" dirty="0">
                  <a:latin typeface="宋体" charset="0"/>
                  <a:cs typeface="宋体" charset="0"/>
                </a:rPr>
                <a:t>，</a:t>
              </a:r>
              <a:r>
                <a:rPr lang="en-US" altLang="zh-CN" dirty="0">
                  <a:latin typeface="宋体" charset="0"/>
                  <a:cs typeface="宋体" charset="0"/>
                </a:rPr>
                <a:t>c);</a:t>
              </a:r>
              <a:r>
                <a:rPr lang="en-US" altLang="zh-CN" sz="2400" dirty="0">
                  <a:cs typeface="宋体" charset="0"/>
                </a:rPr>
                <a:t> </a:t>
              </a:r>
            </a:p>
          </p:txBody>
        </p:sp>
        <p:sp>
          <p:nvSpPr>
            <p:cNvPr id="681988" name="Text Box 4"/>
            <p:cNvSpPr txBox="1">
              <a:spLocks noChangeArrowheads="1"/>
            </p:cNvSpPr>
            <p:nvPr/>
          </p:nvSpPr>
          <p:spPr bwMode="auto">
            <a:xfrm>
              <a:off x="246" y="2751"/>
              <a:ext cx="648" cy="383"/>
            </a:xfrm>
            <a:prstGeom prst="rect">
              <a:avLst/>
            </a:prstGeom>
            <a:gradFill rotWithShape="0">
              <a:gsLst>
                <a:gs pos="0">
                  <a:srgbClr val="CC0000"/>
                </a:gs>
                <a:gs pos="100000">
                  <a:srgbClr val="CC00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>
                  <a:solidFill>
                    <a:srgbClr val="FFFFBB"/>
                  </a:solidFill>
                  <a:cs typeface="宋体" charset="0"/>
                </a:rPr>
                <a:t>例如</a:t>
              </a:r>
            </a:p>
          </p:txBody>
        </p:sp>
      </p:grpSp>
      <p:sp>
        <p:nvSpPr>
          <p:cNvPr id="681990" name="Text Box 6"/>
          <p:cNvSpPr txBox="1">
            <a:spLocks noChangeArrowheads="1"/>
          </p:cNvSpPr>
          <p:nvPr/>
        </p:nvSpPr>
        <p:spPr bwMode="auto">
          <a:xfrm>
            <a:off x="1379538" y="3854450"/>
            <a:ext cx="3489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6600"/>
                </a:solidFill>
                <a:latin typeface="华文行楷" charset="0"/>
                <a:ea typeface="华文行楷" charset="0"/>
                <a:cs typeface="华文行楷" charset="0"/>
              </a:rPr>
              <a:t>在内存中数组</a:t>
            </a:r>
            <a:r>
              <a:rPr lang="en-US" altLang="zh-CN" dirty="0">
                <a:solidFill>
                  <a:srgbClr val="006600"/>
                </a:solidFill>
                <a:latin typeface="华文行楷" charset="0"/>
                <a:ea typeface="华文行楷" charset="0"/>
                <a:cs typeface="华文行楷" charset="0"/>
              </a:rPr>
              <a:t>c</a:t>
            </a:r>
            <a:r>
              <a:rPr lang="zh-CN" altLang="en-US" dirty="0">
                <a:solidFill>
                  <a:srgbClr val="006600"/>
                </a:solidFill>
                <a:latin typeface="华文行楷" charset="0"/>
                <a:ea typeface="华文行楷" charset="0"/>
                <a:cs typeface="华文行楷" charset="0"/>
              </a:rPr>
              <a:t>的状态</a:t>
            </a:r>
          </a:p>
        </p:txBody>
      </p:sp>
      <p:sp>
        <p:nvSpPr>
          <p:cNvPr id="681991" name="Line 7"/>
          <p:cNvSpPr>
            <a:spLocks noChangeShapeType="1"/>
          </p:cNvSpPr>
          <p:nvPr/>
        </p:nvSpPr>
        <p:spPr bwMode="auto">
          <a:xfrm>
            <a:off x="1171575" y="4524375"/>
            <a:ext cx="3733800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cs typeface="宋体" charset="0"/>
            </a:endParaRPr>
          </a:p>
        </p:txBody>
      </p:sp>
      <p:sp>
        <p:nvSpPr>
          <p:cNvPr id="681993" name="Line 9"/>
          <p:cNvSpPr>
            <a:spLocks noChangeShapeType="1"/>
          </p:cNvSpPr>
          <p:nvPr/>
        </p:nvSpPr>
        <p:spPr bwMode="auto">
          <a:xfrm>
            <a:off x="1171575" y="3556000"/>
            <a:ext cx="14288" cy="968375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cs typeface="宋体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4240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 dirty="0">
                <a:latin typeface="+mn-ea"/>
                <a:ea typeface="+mn-ea"/>
              </a:rPr>
              <a:t>使用</a:t>
            </a:r>
            <a:r>
              <a:rPr lang="en-US" altLang="zh-CN" sz="2800" dirty="0" err="1">
                <a:latin typeface="+mn-ea"/>
                <a:ea typeface="+mn-ea"/>
              </a:rPr>
              <a:t>scanf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en-US" altLang="zh-CN" sz="2800" dirty="0" err="1">
                <a:latin typeface="+mn-ea"/>
                <a:ea typeface="+mn-ea"/>
              </a:rPr>
              <a:t>printf</a:t>
            </a:r>
            <a:r>
              <a:rPr lang="zh-CN" altLang="en-US" sz="2800" dirty="0">
                <a:latin typeface="+mn-ea"/>
                <a:ea typeface="+mn-ea"/>
              </a:rPr>
              <a:t>进行字符数组输入输出说明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9B5B-FD05-9A47-9840-C7C4BF1E4C9C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4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1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1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1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1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990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512" name="Group 8"/>
          <p:cNvGrpSpPr>
            <a:grpSpLocks/>
          </p:cNvGrpSpPr>
          <p:nvPr/>
        </p:nvGrpSpPr>
        <p:grpSpPr bwMode="auto">
          <a:xfrm>
            <a:off x="152400" y="0"/>
            <a:ext cx="8713788" cy="6751638"/>
            <a:chOff x="96" y="0"/>
            <a:chExt cx="5489" cy="4253"/>
          </a:xfrm>
        </p:grpSpPr>
        <p:sp>
          <p:nvSpPr>
            <p:cNvPr id="661508" name="Text Box 4"/>
            <p:cNvSpPr txBox="1">
              <a:spLocks noChangeArrowheads="1"/>
            </p:cNvSpPr>
            <p:nvPr/>
          </p:nvSpPr>
          <p:spPr bwMode="auto">
            <a:xfrm>
              <a:off x="161" y="402"/>
              <a:ext cx="5424" cy="3851"/>
            </a:xfrm>
            <a:prstGeom prst="rect">
              <a:avLst/>
            </a:prstGeom>
            <a:solidFill>
              <a:srgbClr val="F3FFF3"/>
            </a:solidFill>
            <a:ln w="38100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AutoNum type="arabicParenBoth"/>
              </a:pPr>
              <a:r>
                <a:rPr kumimoji="0" lang="zh-CN" altLang="en-US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用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Courier New" charset="0"/>
                  <a:ea typeface="黑体" charset="0"/>
                </a:rPr>
                <a:t>“</a:t>
              </a:r>
              <a:r>
                <a:rPr kumimoji="0" lang="en-US" altLang="zh-CN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%s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Courier New" charset="0"/>
                  <a:ea typeface="黑体" charset="0"/>
                </a:rPr>
                <a:t>”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格式符输出字符串时，</a:t>
              </a:r>
              <a:r>
                <a:rPr kumimoji="0" lang="en-US" altLang="zh-CN" sz="2800" dirty="0" err="1">
                  <a:solidFill>
                    <a:schemeClr val="accent2"/>
                  </a:solidFill>
                  <a:latin typeface="黑体" charset="0"/>
                  <a:ea typeface="黑体" charset="0"/>
                </a:rPr>
                <a:t>printf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函数中的输出项是字符数组名，而不是数组元素名。如：写成下面这样是不对的：</a:t>
              </a:r>
              <a:r>
                <a:rPr kumimoji="0" lang="en-US" altLang="zh-CN" sz="2800" dirty="0" err="1">
                  <a:solidFill>
                    <a:schemeClr val="accent2"/>
                  </a:solidFill>
                  <a:latin typeface="黑体" charset="0"/>
                  <a:ea typeface="黑体" charset="0"/>
                </a:rPr>
                <a:t>printf</a:t>
              </a:r>
              <a:r>
                <a:rPr kumimoji="0" lang="en-US" altLang="zh-CN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(″%s″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，</a:t>
              </a:r>
              <a:r>
                <a:rPr kumimoji="0" lang="en-US" altLang="zh-CN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c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［</a:t>
              </a:r>
              <a:r>
                <a:rPr kumimoji="0" lang="en-US" altLang="zh-CN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0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］</a:t>
              </a:r>
              <a:r>
                <a:rPr kumimoji="0" lang="en-US" altLang="zh-CN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);</a:t>
              </a:r>
            </a:p>
            <a:p>
              <a:pPr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AutoNum type="arabicParenBoth"/>
              </a:pPr>
              <a:r>
                <a:rPr kumimoji="0" lang="zh-CN" altLang="en-US" sz="2800" dirty="0">
                  <a:solidFill>
                    <a:schemeClr val="tx1"/>
                  </a:solidFill>
                  <a:latin typeface="黑体" charset="0"/>
                  <a:ea typeface="黑体" charset="0"/>
                </a:rPr>
                <a:t>如果数组长度大于字符串实际长度，也只输出到遇</a:t>
              </a:r>
              <a:r>
                <a:rPr kumimoji="0" lang="en-US" altLang="zh-CN" sz="2800" dirty="0">
                  <a:solidFill>
                    <a:schemeClr val="tx1"/>
                  </a:solidFill>
                  <a:latin typeface="黑体" charset="0"/>
                  <a:ea typeface="黑体" charset="0"/>
                </a:rPr>
                <a:t>′</a:t>
              </a:r>
              <a:r>
                <a:rPr kumimoji="0" lang="zh-CN" altLang="en-US" sz="2800" dirty="0">
                  <a:solidFill>
                    <a:schemeClr val="tx1"/>
                  </a:solidFill>
                  <a:latin typeface="黑体" charset="0"/>
                  <a:ea typeface="黑体" charset="0"/>
                </a:rPr>
                <a:t>＼</a:t>
              </a:r>
              <a:r>
                <a:rPr kumimoji="0" lang="en-US" altLang="zh-CN" sz="2800" dirty="0">
                  <a:solidFill>
                    <a:schemeClr val="tx1"/>
                  </a:solidFill>
                  <a:latin typeface="黑体" charset="0"/>
                  <a:ea typeface="黑体" charset="0"/>
                </a:rPr>
                <a:t>0′</a:t>
              </a:r>
              <a:r>
                <a:rPr kumimoji="0" lang="zh-CN" altLang="en-US" sz="2800" dirty="0">
                  <a:solidFill>
                    <a:schemeClr val="tx1"/>
                  </a:solidFill>
                  <a:latin typeface="黑体" charset="0"/>
                  <a:ea typeface="黑体" charset="0"/>
                </a:rPr>
                <a:t>结束。</a:t>
              </a:r>
              <a:endParaRPr kumimoji="0" lang="en-US" altLang="zh-CN" sz="2800" dirty="0">
                <a:solidFill>
                  <a:schemeClr val="tx1"/>
                </a:solidFill>
                <a:latin typeface="黑体" charset="0"/>
                <a:ea typeface="黑体" charset="0"/>
              </a:endParaRPr>
            </a:p>
            <a:p>
              <a:pPr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AutoNum type="arabicParenBoth"/>
              </a:pP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输出字符不包括结束符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′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＼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0′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。</a:t>
              </a:r>
              <a:endParaRPr kumimoji="0" lang="en-US" altLang="zh-CN" sz="2800" dirty="0">
                <a:solidFill>
                  <a:srgbClr val="CC3300"/>
                </a:solidFill>
                <a:latin typeface="黑体" charset="0"/>
                <a:ea typeface="黑体" charset="0"/>
              </a:endParaRPr>
            </a:p>
            <a:p>
              <a:pPr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     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如：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char c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［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10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］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={″China″};    /* 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字符串长度为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5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，连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Courier New" charset="0"/>
                  <a:ea typeface="黑体" charset="0"/>
                </a:rPr>
                <a:t>’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\0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Courier New" charset="0"/>
                  <a:ea typeface="黑体" charset="0"/>
                </a:rPr>
                <a:t>’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共占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6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个字节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 */</a:t>
              </a:r>
            </a:p>
            <a:p>
              <a:pPr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  </a:t>
              </a:r>
              <a:r>
                <a:rPr kumimoji="0" lang="en-US" altLang="zh-CN" sz="2800" dirty="0" err="1">
                  <a:solidFill>
                    <a:srgbClr val="CC3300"/>
                  </a:solidFill>
                  <a:latin typeface="黑体" charset="0"/>
                  <a:ea typeface="黑体" charset="0"/>
                </a:rPr>
                <a:t>printf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(″%s″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，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c);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只输出字符串的有效字符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Courier New" charset="0"/>
                  <a:ea typeface="黑体" charset="0"/>
                </a:rPr>
                <a:t>“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China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Courier New" charset="0"/>
                  <a:ea typeface="黑体" charset="0"/>
                </a:rPr>
                <a:t>”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，而不是输出</a:t>
              </a:r>
              <a:r>
                <a:rPr kumimoji="0" lang="en-US" altLang="zh-CN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10</a:t>
              </a:r>
              <a:r>
                <a:rPr kumimoji="0" lang="zh-CN" altLang="en-US" sz="2800" dirty="0">
                  <a:solidFill>
                    <a:srgbClr val="CC3300"/>
                  </a:solidFill>
                  <a:latin typeface="黑体" charset="0"/>
                  <a:ea typeface="黑体" charset="0"/>
                </a:rPr>
                <a:t>个字符。这就是用字符串结束标志的好处。</a:t>
              </a:r>
              <a:endParaRPr kumimoji="0" lang="zh-CN" altLang="en-US" sz="2800" dirty="0">
                <a:solidFill>
                  <a:srgbClr val="CC3300"/>
                </a:solidFill>
              </a:endParaRPr>
            </a:p>
          </p:txBody>
        </p:sp>
        <p:sp>
          <p:nvSpPr>
            <p:cNvPr id="661509" name="Text Box 5"/>
            <p:cNvSpPr txBox="1">
              <a:spLocks noChangeArrowheads="1"/>
            </p:cNvSpPr>
            <p:nvPr/>
          </p:nvSpPr>
          <p:spPr bwMode="auto">
            <a:xfrm>
              <a:off x="96" y="0"/>
              <a:ext cx="694" cy="404"/>
            </a:xfrm>
            <a:prstGeom prst="rect">
              <a:avLst/>
            </a:prstGeom>
            <a:gradFill rotWithShape="0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600" dirty="0">
                  <a:solidFill>
                    <a:srgbClr val="FFFFE1"/>
                  </a:solidFill>
                  <a:cs typeface="宋体" charset="0"/>
                </a:rPr>
                <a:t>说明</a:t>
              </a: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33D5-69B0-0246-8142-DE06F88DAE1C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6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041" name="Group 9"/>
          <p:cNvGrpSpPr>
            <a:grpSpLocks/>
          </p:cNvGrpSpPr>
          <p:nvPr/>
        </p:nvGrpSpPr>
        <p:grpSpPr bwMode="auto">
          <a:xfrm>
            <a:off x="234950" y="169863"/>
            <a:ext cx="8585200" cy="6375400"/>
            <a:chOff x="-10" y="107"/>
            <a:chExt cx="5674" cy="3667"/>
          </a:xfrm>
        </p:grpSpPr>
        <p:sp>
          <p:nvSpPr>
            <p:cNvPr id="684038" name="Text Box 6"/>
            <p:cNvSpPr txBox="1">
              <a:spLocks noChangeArrowheads="1"/>
            </p:cNvSpPr>
            <p:nvPr/>
          </p:nvSpPr>
          <p:spPr bwMode="auto">
            <a:xfrm>
              <a:off x="62" y="509"/>
              <a:ext cx="5602" cy="3265"/>
            </a:xfrm>
            <a:prstGeom prst="rect">
              <a:avLst/>
            </a:prstGeom>
            <a:solidFill>
              <a:srgbClr val="F3FFF3"/>
            </a:solidFill>
            <a:ln w="28575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kumimoji="0" lang="en-US" altLang="zh-CN" sz="2800" dirty="0">
                  <a:solidFill>
                    <a:schemeClr val="accent2"/>
                  </a:solidFill>
                  <a:latin typeface="宋体" charset="0"/>
                </a:rPr>
                <a:t>(4)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如果一个字符数组中包含一个以上</a:t>
              </a:r>
              <a:r>
                <a:rPr kumimoji="0" lang="en-US" altLang="zh-CN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′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＼</a:t>
              </a:r>
              <a:r>
                <a:rPr kumimoji="0" lang="en-US" altLang="zh-CN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0′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，则遇第一个</a:t>
              </a:r>
              <a:r>
                <a:rPr kumimoji="0" lang="en-US" altLang="zh-CN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′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＼</a:t>
              </a:r>
              <a:r>
                <a:rPr kumimoji="0" lang="en-US" altLang="zh-CN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0′</a:t>
              </a:r>
              <a:r>
                <a:rPr kumimoji="0" lang="zh-CN" altLang="en-US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时输出就结束。</a:t>
              </a:r>
              <a:endParaRPr kumimoji="0" lang="en-US" altLang="zh-CN" sz="2800" dirty="0">
                <a:solidFill>
                  <a:schemeClr val="accent2"/>
                </a:solidFill>
                <a:latin typeface="黑体" charset="0"/>
                <a:ea typeface="黑体" charset="0"/>
              </a:endParaRPr>
            </a:p>
            <a:p>
              <a:pPr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AutoNum type="arabicParenBoth" startAt="5"/>
              </a:pPr>
              <a:r>
                <a:rPr kumimoji="0" lang="zh-CN" altLang="en-US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可以用</a:t>
              </a:r>
              <a:r>
                <a:rPr kumimoji="0" lang="en-US" altLang="zh-CN" sz="2800" dirty="0" err="1">
                  <a:solidFill>
                    <a:srgbClr val="006600"/>
                  </a:solidFill>
                  <a:latin typeface="黑体" charset="0"/>
                  <a:ea typeface="黑体" charset="0"/>
                </a:rPr>
                <a:t>scanf</a:t>
              </a:r>
              <a:r>
                <a:rPr kumimoji="0" lang="zh-CN" altLang="en-US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函数输入一个字符串。</a:t>
              </a:r>
              <a:endParaRPr kumimoji="0" lang="en-US" altLang="zh-CN" sz="2800" dirty="0">
                <a:solidFill>
                  <a:srgbClr val="006600"/>
                </a:solidFill>
                <a:latin typeface="黑体" charset="0"/>
                <a:ea typeface="黑体" charset="0"/>
              </a:endParaRPr>
            </a:p>
            <a:p>
              <a:pPr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kumimoji="0" lang="en-US" altLang="zh-CN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  </a:t>
              </a:r>
              <a:r>
                <a:rPr kumimoji="0" lang="zh-CN" altLang="en-US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例如</a:t>
              </a:r>
              <a:r>
                <a:rPr kumimoji="0" lang="en-US" altLang="zh-CN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  </a:t>
              </a:r>
              <a:r>
                <a:rPr kumimoji="0" lang="en-US" altLang="zh-CN" sz="2800" dirty="0" err="1">
                  <a:solidFill>
                    <a:srgbClr val="006600"/>
                  </a:solidFill>
                  <a:latin typeface="黑体" charset="0"/>
                  <a:ea typeface="黑体" charset="0"/>
                </a:rPr>
                <a:t>scanf</a:t>
              </a:r>
              <a:r>
                <a:rPr kumimoji="0" lang="en-US" altLang="zh-CN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(″%s″</a:t>
              </a:r>
              <a:r>
                <a:rPr kumimoji="0" lang="zh-CN" altLang="en-US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，</a:t>
              </a:r>
              <a:r>
                <a:rPr kumimoji="0" lang="en-US" altLang="zh-CN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c);</a:t>
              </a:r>
            </a:p>
            <a:p>
              <a:pPr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kumimoji="0" lang="en-US" altLang="zh-CN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  </a:t>
              </a:r>
              <a:r>
                <a:rPr kumimoji="0" lang="en-US" altLang="zh-CN" sz="2800" dirty="0" err="1">
                  <a:solidFill>
                    <a:srgbClr val="006600"/>
                  </a:solidFill>
                  <a:latin typeface="黑体" charset="0"/>
                  <a:ea typeface="黑体" charset="0"/>
                </a:rPr>
                <a:t>scanf</a:t>
              </a:r>
              <a:r>
                <a:rPr kumimoji="0" lang="zh-CN" altLang="en-US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函数中的输入项</a:t>
              </a:r>
              <a:r>
                <a:rPr kumimoji="0" lang="en-US" altLang="zh-CN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c</a:t>
              </a:r>
              <a:r>
                <a:rPr kumimoji="0" lang="zh-CN" altLang="en-US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是已定义的字符数组名，输入的字符串应短于已定义的字符数组的长度。例如，定义</a:t>
              </a:r>
              <a:r>
                <a:rPr kumimoji="0" lang="en-US" altLang="zh-CN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  char c</a:t>
              </a:r>
              <a:r>
                <a:rPr kumimoji="0" lang="zh-CN" altLang="en-US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［</a:t>
              </a:r>
              <a:r>
                <a:rPr kumimoji="0" lang="en-US" altLang="zh-CN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6</a:t>
              </a:r>
              <a:r>
                <a:rPr kumimoji="0" lang="zh-CN" altLang="en-US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］</a:t>
              </a:r>
              <a:r>
                <a:rPr kumimoji="0" lang="en-US" altLang="zh-CN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;</a:t>
              </a:r>
            </a:p>
            <a:p>
              <a:pPr algn="just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kumimoji="0" lang="en-US" altLang="zh-CN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  </a:t>
              </a:r>
              <a:r>
                <a:rPr kumimoji="0" lang="zh-CN" altLang="en-US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从键盘输入：</a:t>
              </a:r>
              <a:endParaRPr kumimoji="0" lang="en-US" altLang="zh-CN" sz="2800" dirty="0">
                <a:solidFill>
                  <a:srgbClr val="006600"/>
                </a:solidFill>
                <a:latin typeface="黑体" charset="0"/>
                <a:ea typeface="黑体" charset="0"/>
              </a:endParaRPr>
            </a:p>
            <a:p>
              <a:pPr algn="just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kumimoji="0" lang="en-US" altLang="zh-CN" sz="2800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 </a:t>
              </a:r>
              <a:r>
                <a:rPr kumimoji="0" lang="en-US" altLang="zh-CN" sz="2800" u="sng" dirty="0">
                  <a:solidFill>
                    <a:srgbClr val="006600"/>
                  </a:solidFill>
                  <a:latin typeface="黑体" charset="0"/>
                  <a:ea typeface="黑体" charset="0"/>
                </a:rPr>
                <a:t>China↙</a:t>
              </a:r>
              <a:r>
                <a:rPr kumimoji="0" lang="en-US" altLang="zh-CN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</a:t>
              </a:r>
              <a:r>
                <a:rPr kumimoji="0" lang="zh-CN" altLang="en-US" sz="2800" dirty="0">
                  <a:solidFill>
                    <a:schemeClr val="tx1"/>
                  </a:solidFill>
                  <a:latin typeface="宋体" charset="0"/>
                </a:rPr>
                <a:t>系统自动在</a:t>
              </a:r>
              <a:r>
                <a:rPr kumimoji="0" lang="en-US" altLang="zh-CN" sz="2800" dirty="0">
                  <a:solidFill>
                    <a:schemeClr val="tx1"/>
                  </a:solidFill>
                  <a:latin typeface="宋体" charset="0"/>
                </a:rPr>
                <a:t>China</a:t>
              </a:r>
              <a:r>
                <a:rPr kumimoji="0" lang="zh-CN" altLang="en-US" sz="2800" dirty="0">
                  <a:solidFill>
                    <a:schemeClr val="tx1"/>
                  </a:solidFill>
                  <a:latin typeface="宋体" charset="0"/>
                </a:rPr>
                <a:t>后面加一个</a:t>
              </a:r>
              <a:r>
                <a:rPr kumimoji="0" lang="en-US" altLang="zh-CN" sz="2800" dirty="0">
                  <a:solidFill>
                    <a:schemeClr val="tx1"/>
                  </a:solidFill>
                  <a:latin typeface="宋体" charset="0"/>
                </a:rPr>
                <a:t>′</a:t>
              </a:r>
              <a:r>
                <a:rPr kumimoji="0" lang="zh-CN" altLang="en-US" sz="2800" dirty="0">
                  <a:solidFill>
                    <a:schemeClr val="tx1"/>
                  </a:solidFill>
                  <a:latin typeface="宋体" charset="0"/>
                </a:rPr>
                <a:t>＼</a:t>
              </a:r>
              <a:r>
                <a:rPr kumimoji="0" lang="en-US" altLang="zh-CN" sz="2800" dirty="0">
                  <a:solidFill>
                    <a:schemeClr val="tx1"/>
                  </a:solidFill>
                  <a:latin typeface="宋体" charset="0"/>
                </a:rPr>
                <a:t>0′</a:t>
              </a:r>
              <a:r>
                <a:rPr kumimoji="0" lang="zh-CN" altLang="en-US" sz="2800" dirty="0">
                  <a:solidFill>
                    <a:schemeClr val="tx1"/>
                  </a:solidFill>
                  <a:latin typeface="宋体" charset="0"/>
                </a:rPr>
                <a:t>结束符。</a:t>
              </a:r>
              <a:r>
                <a:rPr kumimoji="0" lang="en-US" altLang="zh-CN" sz="2800" dirty="0">
                  <a:solidFill>
                    <a:schemeClr val="accent2"/>
                  </a:solidFill>
                  <a:latin typeface="黑体" charset="0"/>
                  <a:ea typeface="黑体" charset="0"/>
                </a:rPr>
                <a:t> </a:t>
              </a:r>
            </a:p>
          </p:txBody>
        </p:sp>
        <p:sp>
          <p:nvSpPr>
            <p:cNvPr id="684039" name="Text Box 7"/>
            <p:cNvSpPr txBox="1">
              <a:spLocks noChangeArrowheads="1"/>
            </p:cNvSpPr>
            <p:nvPr/>
          </p:nvSpPr>
          <p:spPr bwMode="auto">
            <a:xfrm>
              <a:off x="-10" y="107"/>
              <a:ext cx="728" cy="369"/>
            </a:xfrm>
            <a:prstGeom prst="rect">
              <a:avLst/>
            </a:prstGeom>
            <a:gradFill rotWithShape="0">
              <a:gsLst>
                <a:gs pos="0">
                  <a:srgbClr val="CC0000"/>
                </a:gs>
                <a:gs pos="100000">
                  <a:srgbClr val="CC00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600">
                  <a:solidFill>
                    <a:srgbClr val="FFFFE1"/>
                  </a:solidFill>
                  <a:cs typeface="宋体" charset="0"/>
                </a:rPr>
                <a:t>说明</a:t>
              </a: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831E-6063-F245-A4CE-DE7F25C1E7BA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4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8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2" name="Text Box 4"/>
          <p:cNvSpPr txBox="1">
            <a:spLocks noChangeArrowheads="1"/>
          </p:cNvSpPr>
          <p:nvPr/>
        </p:nvSpPr>
        <p:spPr bwMode="auto">
          <a:xfrm>
            <a:off x="368300" y="298450"/>
            <a:ext cx="7299325" cy="4138613"/>
          </a:xfrm>
          <a:prstGeom prst="rect">
            <a:avLst/>
          </a:prstGeom>
          <a:solidFill>
            <a:srgbClr val="F3FFF3"/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>
                <a:latin typeface="宋体" charset="0"/>
              </a:rPr>
              <a:t>如果利用一个</a:t>
            </a:r>
            <a:r>
              <a:rPr lang="en-US" altLang="zh-CN">
                <a:latin typeface="宋体" charset="0"/>
              </a:rPr>
              <a:t>scanf</a:t>
            </a:r>
            <a:r>
              <a:rPr lang="zh-CN" altLang="en-US">
                <a:latin typeface="宋体" charset="0"/>
              </a:rPr>
              <a:t>函数输入多个字符串，则在输入时以空格分隔。例如：</a:t>
            </a:r>
            <a:endParaRPr lang="en-US" altLang="zh-CN">
              <a:latin typeface="宋体" charset="0"/>
            </a:endParaRP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>
                <a:solidFill>
                  <a:srgbClr val="CC3300"/>
                </a:solidFill>
                <a:latin typeface="宋体" charset="0"/>
              </a:rPr>
              <a:t>char strl</a:t>
            </a:r>
            <a:r>
              <a:rPr lang="zh-CN" altLang="en-US">
                <a:solidFill>
                  <a:srgbClr val="CC3300"/>
                </a:solidFill>
                <a:latin typeface="宋体" charset="0"/>
              </a:rPr>
              <a:t>［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5</a:t>
            </a:r>
            <a:r>
              <a:rPr lang="zh-CN" altLang="en-US">
                <a:solidFill>
                  <a:srgbClr val="CC3300"/>
                </a:solidFill>
                <a:latin typeface="宋体" charset="0"/>
              </a:rPr>
              <a:t>］，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str2</a:t>
            </a:r>
            <a:r>
              <a:rPr lang="zh-CN" altLang="en-US">
                <a:solidFill>
                  <a:srgbClr val="CC3300"/>
                </a:solidFill>
                <a:latin typeface="宋体" charset="0"/>
              </a:rPr>
              <a:t>［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5</a:t>
            </a:r>
            <a:r>
              <a:rPr lang="zh-CN" altLang="en-US">
                <a:solidFill>
                  <a:srgbClr val="CC3300"/>
                </a:solidFill>
                <a:latin typeface="宋体" charset="0"/>
              </a:rPr>
              <a:t>］，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str3</a:t>
            </a:r>
            <a:r>
              <a:rPr lang="zh-CN" altLang="en-US">
                <a:solidFill>
                  <a:srgbClr val="CC3300"/>
                </a:solidFill>
                <a:latin typeface="宋体" charset="0"/>
              </a:rPr>
              <a:t>［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5</a:t>
            </a:r>
            <a:r>
              <a:rPr lang="zh-CN" altLang="en-US">
                <a:solidFill>
                  <a:srgbClr val="CC3300"/>
                </a:solidFill>
                <a:latin typeface="宋体" charset="0"/>
              </a:rPr>
              <a:t>］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>
                <a:solidFill>
                  <a:srgbClr val="CC3300"/>
                </a:solidFill>
                <a:latin typeface="宋体" charset="0"/>
              </a:rPr>
              <a:t>scanf(″%s%s%s″</a:t>
            </a:r>
            <a:r>
              <a:rPr lang="zh-CN" altLang="en-US">
                <a:solidFill>
                  <a:srgbClr val="CC3300"/>
                </a:solidFill>
                <a:latin typeface="宋体" charset="0"/>
              </a:rPr>
              <a:t>，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str1</a:t>
            </a:r>
            <a:r>
              <a:rPr lang="zh-CN" altLang="en-US">
                <a:solidFill>
                  <a:srgbClr val="CC3300"/>
                </a:solidFill>
                <a:latin typeface="宋体" charset="0"/>
              </a:rPr>
              <a:t>，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str2</a:t>
            </a:r>
            <a:r>
              <a:rPr lang="zh-CN" altLang="en-US">
                <a:solidFill>
                  <a:srgbClr val="CC3300"/>
                </a:solidFill>
                <a:latin typeface="宋体" charset="0"/>
              </a:rPr>
              <a:t>，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str3);</a:t>
            </a: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>
                <a:latin typeface="宋体" charset="0"/>
              </a:rPr>
              <a:t>输入数据：</a:t>
            </a:r>
            <a:endParaRPr lang="en-US" altLang="zh-CN">
              <a:latin typeface="宋体" charset="0"/>
            </a:endParaRP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>
                <a:latin typeface="宋体" charset="0"/>
              </a:rPr>
              <a:t>How are you? </a:t>
            </a: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>
                <a:latin typeface="宋体" charset="0"/>
              </a:rPr>
              <a:t>数组中未被赋值的元素的值自动置</a:t>
            </a:r>
            <a:r>
              <a:rPr lang="en-US" altLang="zh-CN">
                <a:latin typeface="宋体" charset="0"/>
              </a:rPr>
              <a:t>′</a:t>
            </a:r>
            <a:r>
              <a:rPr lang="zh-CN" altLang="en-US">
                <a:latin typeface="宋体" charset="0"/>
              </a:rPr>
              <a:t>＼</a:t>
            </a:r>
            <a:r>
              <a:rPr lang="en-US" altLang="zh-CN">
                <a:latin typeface="宋体" charset="0"/>
              </a:rPr>
              <a:t>0′</a:t>
            </a:r>
            <a:r>
              <a:rPr lang="zh-CN" altLang="en-US">
                <a:latin typeface="宋体" charset="0"/>
              </a:rPr>
              <a:t>。</a:t>
            </a:r>
          </a:p>
        </p:txBody>
      </p:sp>
      <p:pic>
        <p:nvPicPr>
          <p:cNvPr id="662533" name="Picture 5" descr="g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581525"/>
            <a:ext cx="3497263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9E040-A3AC-F04E-AFD4-720D83F76C3D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1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532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数组的用处 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zh-CN" altLang="en-US">
                <a:ea typeface="宋体" charset="0"/>
              </a:rPr>
              <a:t>保存大量同类型的相关数据的问题</a:t>
            </a:r>
          </a:p>
          <a:p>
            <a:pPr eaLnBrk="1">
              <a:buFont typeface="Monotype Sorts" charset="2"/>
              <a:buNone/>
            </a:pPr>
            <a:r>
              <a:rPr lang="en-US" altLang="zh-CN" sz="2400">
                <a:solidFill>
                  <a:srgbClr val="CC00CC"/>
                </a:solidFill>
                <a:ea typeface="宋体" charset="0"/>
              </a:rPr>
              <a:t>-</a:t>
            </a:r>
            <a:r>
              <a:rPr lang="zh-CN" altLang="en-US" sz="2400">
                <a:solidFill>
                  <a:srgbClr val="CC00CC"/>
                </a:solidFill>
                <a:ea typeface="宋体" charset="0"/>
              </a:rPr>
              <a:t>例如，输入全班</a:t>
            </a:r>
            <a:r>
              <a:rPr lang="en-US" altLang="zh-CN" sz="2400">
                <a:solidFill>
                  <a:srgbClr val="CC00CC"/>
                </a:solidFill>
                <a:ea typeface="宋体" charset="0"/>
              </a:rPr>
              <a:t>30</a:t>
            </a:r>
            <a:r>
              <a:rPr lang="zh-CN" altLang="en-US" sz="2400">
                <a:solidFill>
                  <a:srgbClr val="CC00CC"/>
                </a:solidFill>
                <a:ea typeface="宋体" charset="0"/>
              </a:rPr>
              <a:t>个学生的成绩，并排出名次。</a:t>
            </a:r>
          </a:p>
          <a:p>
            <a:pPr eaLnBrk="1">
              <a:buFont typeface="Monotype Sorts" charset="2"/>
              <a:buNone/>
            </a:pPr>
            <a:r>
              <a:rPr lang="en-US" altLang="zh-CN" sz="2400">
                <a:solidFill>
                  <a:srgbClr val="CC00CC"/>
                </a:solidFill>
                <a:ea typeface="宋体" charset="0"/>
              </a:rPr>
              <a:t>-</a:t>
            </a:r>
            <a:r>
              <a:rPr lang="zh-CN" altLang="en-US" sz="2400">
                <a:solidFill>
                  <a:srgbClr val="CC00CC"/>
                </a:solidFill>
                <a:ea typeface="宋体" charset="0"/>
              </a:rPr>
              <a:t>例如，矩阵运算，表格数据等。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E5F0-AAFB-A44E-B8A0-848C6DC9FDA4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Text Box 2"/>
          <p:cNvSpPr txBox="1">
            <a:spLocks noChangeArrowheads="1"/>
          </p:cNvSpPr>
          <p:nvPr/>
        </p:nvSpPr>
        <p:spPr bwMode="auto">
          <a:xfrm>
            <a:off x="152400" y="381000"/>
            <a:ext cx="89916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>
                <a:latin typeface="宋体" charset="0"/>
              </a:rPr>
              <a:t>若改为</a:t>
            </a:r>
            <a:r>
              <a:rPr lang="en-US" altLang="zh-CN">
                <a:latin typeface="宋体" charset="0"/>
              </a:rPr>
              <a:t>   char str</a:t>
            </a:r>
            <a:r>
              <a:rPr lang="zh-CN" altLang="en-US">
                <a:latin typeface="宋体" charset="0"/>
              </a:rPr>
              <a:t>［</a:t>
            </a:r>
            <a:r>
              <a:rPr lang="en-US" altLang="zh-CN">
                <a:latin typeface="宋体" charset="0"/>
              </a:rPr>
              <a:t>13</a:t>
            </a:r>
            <a:r>
              <a:rPr lang="zh-CN" altLang="en-US">
                <a:latin typeface="宋体" charset="0"/>
              </a:rPr>
              <a:t>］</a:t>
            </a:r>
            <a:r>
              <a:rPr lang="en-US" altLang="zh-CN">
                <a:latin typeface="宋体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>
                <a:latin typeface="宋体" charset="0"/>
              </a:rPr>
              <a:t>         scanf(″%s″</a:t>
            </a:r>
            <a:r>
              <a:rPr lang="zh-CN" altLang="en-US">
                <a:latin typeface="宋体" charset="0"/>
              </a:rPr>
              <a:t>，</a:t>
            </a:r>
            <a:r>
              <a:rPr lang="en-US" altLang="zh-CN">
                <a:latin typeface="宋体" charset="0"/>
              </a:rPr>
              <a:t>str);</a:t>
            </a: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>
                <a:latin typeface="宋体" charset="0"/>
              </a:rPr>
              <a:t>如果输入以下</a:t>
            </a:r>
            <a:r>
              <a:rPr lang="en-US" altLang="zh-CN">
                <a:latin typeface="宋体" charset="0"/>
              </a:rPr>
              <a:t>12</a:t>
            </a:r>
            <a:r>
              <a:rPr lang="zh-CN" altLang="en-US">
                <a:latin typeface="宋体" charset="0"/>
              </a:rPr>
              <a:t>个字符</a:t>
            </a:r>
            <a:r>
              <a:rPr lang="en-US" altLang="zh-CN">
                <a:latin typeface="宋体" charset="0"/>
              </a:rPr>
              <a:t>  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How  are  you?</a:t>
            </a:r>
            <a:r>
              <a:rPr lang="en-US" altLang="zh-CN">
                <a:latin typeface="宋体" charset="0"/>
              </a:rPr>
              <a:t>  </a:t>
            </a: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>
                <a:solidFill>
                  <a:srgbClr val="336600"/>
                </a:solidFill>
                <a:latin typeface="宋体" charset="0"/>
              </a:rPr>
              <a:t>大家思考一下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str</a:t>
            </a:r>
            <a:r>
              <a:rPr lang="zh-CN" altLang="en-US">
                <a:solidFill>
                  <a:srgbClr val="CC3300"/>
                </a:solidFill>
                <a:latin typeface="宋体" charset="0"/>
              </a:rPr>
              <a:t>［</a:t>
            </a:r>
            <a:r>
              <a:rPr lang="en-US" altLang="zh-CN">
                <a:solidFill>
                  <a:srgbClr val="CC3300"/>
                </a:solidFill>
                <a:latin typeface="宋体" charset="0"/>
              </a:rPr>
              <a:t>13</a:t>
            </a:r>
            <a:r>
              <a:rPr lang="zh-CN" altLang="en-US">
                <a:solidFill>
                  <a:srgbClr val="CC3300"/>
                </a:solidFill>
                <a:latin typeface="宋体" charset="0"/>
              </a:rPr>
              <a:t>］</a:t>
            </a:r>
            <a:r>
              <a:rPr lang="zh-CN" altLang="en-US">
                <a:solidFill>
                  <a:schemeClr val="accent2"/>
                </a:solidFill>
                <a:latin typeface="宋体" charset="0"/>
              </a:rPr>
              <a:t>数组中存放的结果会是什么呢？</a:t>
            </a:r>
            <a:endParaRPr lang="zh-CN" altLang="en-US">
              <a:latin typeface="宋体" charset="0"/>
            </a:endParaRPr>
          </a:p>
        </p:txBody>
      </p:sp>
      <p:sp>
        <p:nvSpPr>
          <p:cNvPr id="685059" name="Text Box 3"/>
          <p:cNvSpPr txBox="1">
            <a:spLocks noChangeArrowheads="1"/>
          </p:cNvSpPr>
          <p:nvPr/>
        </p:nvSpPr>
        <p:spPr bwMode="auto">
          <a:xfrm>
            <a:off x="152400" y="3352800"/>
            <a:ext cx="8763000" cy="1916113"/>
          </a:xfrm>
          <a:prstGeom prst="rect">
            <a:avLst/>
          </a:prstGeom>
          <a:solidFill>
            <a:srgbClr val="F3FFF3"/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4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>
                <a:latin typeface="宋体" charset="0"/>
              </a:rPr>
              <a:t>由于系统把空格字符作为输入的字符串之间的分隔符，因此只将空格前的字符</a:t>
            </a:r>
            <a:r>
              <a:rPr lang="zh-CN" altLang="en-US">
                <a:latin typeface="Courier New" charset="0"/>
              </a:rPr>
              <a:t>“</a:t>
            </a:r>
            <a:r>
              <a:rPr lang="en-US" altLang="zh-CN">
                <a:latin typeface="宋体" charset="0"/>
              </a:rPr>
              <a:t>How</a:t>
            </a:r>
            <a:r>
              <a:rPr lang="zh-CN" altLang="en-US">
                <a:latin typeface="Courier New" charset="0"/>
              </a:rPr>
              <a:t>”</a:t>
            </a:r>
            <a:r>
              <a:rPr lang="zh-CN" altLang="en-US">
                <a:latin typeface="宋体" charset="0"/>
              </a:rPr>
              <a:t>送到</a:t>
            </a:r>
            <a:r>
              <a:rPr lang="en-US" altLang="zh-CN">
                <a:latin typeface="宋体" charset="0"/>
              </a:rPr>
              <a:t>str</a:t>
            </a:r>
            <a:r>
              <a:rPr lang="zh-CN" altLang="en-US">
                <a:latin typeface="宋体" charset="0"/>
              </a:rPr>
              <a:t>中。由于把</a:t>
            </a:r>
            <a:r>
              <a:rPr lang="zh-CN" altLang="en-US">
                <a:latin typeface="Courier New" charset="0"/>
              </a:rPr>
              <a:t>“</a:t>
            </a:r>
            <a:r>
              <a:rPr lang="en-US" altLang="zh-CN">
                <a:latin typeface="宋体" charset="0"/>
              </a:rPr>
              <a:t>How</a:t>
            </a:r>
            <a:r>
              <a:rPr lang="zh-CN" altLang="en-US">
                <a:latin typeface="Courier New" charset="0"/>
              </a:rPr>
              <a:t>”</a:t>
            </a:r>
            <a:r>
              <a:rPr lang="zh-CN" altLang="en-US">
                <a:latin typeface="宋体" charset="0"/>
              </a:rPr>
              <a:t>作为一个字符串处理，故在其后加</a:t>
            </a:r>
            <a:r>
              <a:rPr lang="en-US" altLang="zh-CN">
                <a:latin typeface="宋体" charset="0"/>
              </a:rPr>
              <a:t>′</a:t>
            </a:r>
            <a:r>
              <a:rPr lang="zh-CN" altLang="en-US">
                <a:latin typeface="宋体" charset="0"/>
              </a:rPr>
              <a:t>＼</a:t>
            </a:r>
            <a:r>
              <a:rPr lang="en-US" altLang="zh-CN">
                <a:latin typeface="宋体" charset="0"/>
              </a:rPr>
              <a:t>0′</a:t>
            </a:r>
            <a:r>
              <a:rPr lang="zh-CN" altLang="en-US">
                <a:latin typeface="宋体" charset="0"/>
              </a:rPr>
              <a:t>。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0CAA-6385-B144-A271-4584D20578F8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52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6" name="Text Box 4"/>
          <p:cNvSpPr txBox="1">
            <a:spLocks noChangeArrowheads="1"/>
          </p:cNvSpPr>
          <p:nvPr/>
        </p:nvSpPr>
        <p:spPr bwMode="auto">
          <a:xfrm>
            <a:off x="304800" y="1891655"/>
            <a:ext cx="8305800" cy="2257425"/>
          </a:xfrm>
          <a:prstGeom prst="rect">
            <a:avLst/>
          </a:prstGeom>
          <a:solidFill>
            <a:srgbClr val="FFF3FF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>
                <a:latin typeface="宋体" charset="0"/>
              </a:rPr>
              <a:t>需要注意：</a:t>
            </a:r>
            <a:r>
              <a:rPr lang="en-US" altLang="zh-CN">
                <a:latin typeface="宋体" charset="0"/>
              </a:rPr>
              <a:t>scanf</a:t>
            </a:r>
            <a:r>
              <a:rPr lang="zh-CN" altLang="en-US">
                <a:latin typeface="宋体" charset="0"/>
              </a:rPr>
              <a:t>函数中的输入项如果字符数组名。不要再加地址符</a:t>
            </a:r>
            <a:r>
              <a:rPr lang="en-US" altLang="zh-CN">
                <a:latin typeface="宋体" charset="0"/>
              </a:rPr>
              <a:t>&amp;</a:t>
            </a:r>
            <a:r>
              <a:rPr lang="zh-CN" altLang="en-US">
                <a:latin typeface="宋体" charset="0"/>
              </a:rPr>
              <a:t>，因为在</a:t>
            </a:r>
            <a:r>
              <a:rPr lang="en-US" altLang="zh-CN">
                <a:latin typeface="宋体" charset="0"/>
              </a:rPr>
              <a:t>C</a:t>
            </a:r>
            <a:r>
              <a:rPr lang="zh-CN" altLang="en-US">
                <a:latin typeface="宋体" charset="0"/>
              </a:rPr>
              <a:t>语言中数组名代表该数组的起始地址。下面写法不对：</a:t>
            </a:r>
            <a:endParaRPr lang="en-US" altLang="zh-CN">
              <a:latin typeface="宋体" charset="0"/>
            </a:endParaRP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>
                <a:solidFill>
                  <a:srgbClr val="336600"/>
                </a:solidFill>
                <a:latin typeface="宋体" charset="0"/>
              </a:rPr>
              <a:t>scanf(″%s″</a:t>
            </a:r>
            <a:r>
              <a:rPr lang="zh-CN" altLang="en-US">
                <a:solidFill>
                  <a:srgbClr val="336600"/>
                </a:solidFill>
                <a:latin typeface="宋体" charset="0"/>
              </a:rPr>
              <a:t>，</a:t>
            </a:r>
            <a:r>
              <a:rPr lang="en-US" altLang="zh-CN">
                <a:solidFill>
                  <a:srgbClr val="336600"/>
                </a:solidFill>
                <a:latin typeface="宋体" charset="0"/>
              </a:rPr>
              <a:t>&amp;str)</a:t>
            </a:r>
            <a:r>
              <a:rPr lang="zh-CN" altLang="en-US">
                <a:solidFill>
                  <a:srgbClr val="336600"/>
                </a:solidFill>
                <a:latin typeface="宋体" charset="0"/>
              </a:rPr>
              <a:t>；</a:t>
            </a:r>
          </a:p>
        </p:txBody>
      </p:sp>
      <p:grpSp>
        <p:nvGrpSpPr>
          <p:cNvPr id="663564" name="Group 12"/>
          <p:cNvGrpSpPr>
            <a:grpSpLocks/>
          </p:cNvGrpSpPr>
          <p:nvPr/>
        </p:nvGrpSpPr>
        <p:grpSpPr bwMode="auto">
          <a:xfrm>
            <a:off x="4114800" y="3644255"/>
            <a:ext cx="685800" cy="457200"/>
            <a:chOff x="2160" y="816"/>
            <a:chExt cx="336" cy="144"/>
          </a:xfrm>
        </p:grpSpPr>
        <p:sp>
          <p:nvSpPr>
            <p:cNvPr id="663557" name="Line 5"/>
            <p:cNvSpPr>
              <a:spLocks noChangeShapeType="1"/>
            </p:cNvSpPr>
            <p:nvPr/>
          </p:nvSpPr>
          <p:spPr bwMode="auto">
            <a:xfrm flipH="1">
              <a:off x="2160" y="816"/>
              <a:ext cx="336" cy="144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663558" name="Line 6"/>
            <p:cNvSpPr>
              <a:spLocks noChangeShapeType="1"/>
            </p:cNvSpPr>
            <p:nvPr/>
          </p:nvSpPr>
          <p:spPr bwMode="auto">
            <a:xfrm>
              <a:off x="2160" y="816"/>
              <a:ext cx="336" cy="144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E506-5F09-144C-AC21-AC34C7AEC40B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7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6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556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latin typeface="Century Schoolbook" charset="0"/>
                <a:ea typeface="宋体" charset="0"/>
              </a:rPr>
              <a:t>由于字符串使用广泛，</a:t>
            </a:r>
            <a:r>
              <a:rPr lang="en-US" altLang="zh-CN">
                <a:latin typeface="Century Schoolbook" charset="0"/>
                <a:ea typeface="宋体" charset="0"/>
              </a:rPr>
              <a:t>C</a:t>
            </a:r>
            <a:r>
              <a:rPr lang="zh-CN" altLang="en-US">
                <a:latin typeface="Century Schoolbook" charset="0"/>
                <a:ea typeface="宋体" charset="0"/>
              </a:rPr>
              <a:t>提供了一些字符串函数，使得用户能很方便地对字符串进行处理。这些函数是放在函数库中的，在</a:t>
            </a:r>
            <a:r>
              <a:rPr lang="en-US" altLang="zh-CN">
                <a:latin typeface="Century Schoolbook" charset="0"/>
                <a:ea typeface="宋体" charset="0"/>
              </a:rPr>
              <a:t>string.h</a:t>
            </a:r>
            <a:r>
              <a:rPr lang="zh-CN" altLang="en-US">
                <a:latin typeface="Century Schoolbook" charset="0"/>
                <a:ea typeface="宋体" charset="0"/>
              </a:rPr>
              <a:t>头文件中定义。</a:t>
            </a:r>
          </a:p>
          <a:p>
            <a:endParaRPr lang="zh-CN" altLang="en-US">
              <a:latin typeface="Century Schoolbook" charset="0"/>
              <a:ea typeface="宋体" charset="0"/>
            </a:endParaRPr>
          </a:p>
          <a:p>
            <a:r>
              <a:rPr lang="zh-CN" altLang="en-US">
                <a:latin typeface="Century Schoolbook" charset="0"/>
                <a:ea typeface="宋体" charset="0"/>
              </a:rPr>
              <a:t>如果程序中使用这些字符串函数，应使用</a:t>
            </a:r>
            <a:r>
              <a:rPr lang="en-US" altLang="zh-CN">
                <a:latin typeface="Century Schoolbook" charset="0"/>
                <a:ea typeface="宋体" charset="0"/>
              </a:rPr>
              <a:t>#include</a:t>
            </a:r>
            <a:r>
              <a:rPr lang="zh-CN" altLang="en-US">
                <a:latin typeface="Century Schoolbook" charset="0"/>
                <a:ea typeface="宋体" charset="0"/>
              </a:rPr>
              <a:t>命令：</a:t>
            </a:r>
          </a:p>
          <a:p>
            <a:pPr lvl="1">
              <a:buClr>
                <a:srgbClr val="FFFF00"/>
              </a:buClr>
            </a:pPr>
            <a:r>
              <a:rPr lang="en-US" altLang="zh-CN">
                <a:solidFill>
                  <a:srgbClr val="B32C16"/>
                </a:solidFill>
                <a:latin typeface="Century Schoolbook" charset="0"/>
                <a:ea typeface="宋体" charset="0"/>
              </a:rPr>
              <a:t>#include&lt;string.h&gt;</a:t>
            </a: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B32C16"/>
                </a:solidFill>
                <a:latin typeface="Century Schoolbook" charset="0"/>
                <a:ea typeface="华文楷体" charset="-122"/>
              </a:rPr>
              <a:t>字符串处理函数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4325-63E6-B040-A38D-CB4374F0F9CB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56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4"/>
          <p:cNvSpPr>
            <a:spLocks noChangeArrowheads="1"/>
          </p:cNvSpPr>
          <p:nvPr/>
        </p:nvSpPr>
        <p:spPr bwMode="auto">
          <a:xfrm>
            <a:off x="358775" y="228600"/>
            <a:ext cx="8382000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63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</a:pPr>
            <a:endParaRPr lang="zh-CN" altLang="en-US" sz="3200" b="0">
              <a:solidFill>
                <a:schemeClr val="tx1"/>
              </a:solidFill>
              <a:ea typeface="隶书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0">
              <a:buFont typeface="Wingdings" charset="2"/>
              <a:buNone/>
            </a:pPr>
            <a:r>
              <a:rPr lang="en-US" altLang="zh-CN" dirty="0">
                <a:solidFill>
                  <a:srgbClr val="B32C16"/>
                </a:solidFill>
                <a:ea typeface="隶书" charset="0"/>
              </a:rPr>
              <a:t>2. </a:t>
            </a:r>
            <a:r>
              <a:rPr lang="zh-CN" altLang="en-US" dirty="0">
                <a:solidFill>
                  <a:srgbClr val="FF6600"/>
                </a:solidFill>
                <a:ea typeface="隶书" charset="0"/>
              </a:rPr>
              <a:t>函数原型：</a:t>
            </a:r>
            <a:r>
              <a:rPr lang="en-US" altLang="zh-CN" dirty="0" err="1">
                <a:solidFill>
                  <a:srgbClr val="0000FF"/>
                </a:solidFill>
                <a:ea typeface="隶书" charset="0"/>
              </a:rPr>
              <a:t>strcpy</a:t>
            </a:r>
            <a:r>
              <a:rPr lang="en-US" altLang="zh-CN" dirty="0">
                <a:solidFill>
                  <a:srgbClr val="0000FF"/>
                </a:solidFill>
                <a:ea typeface="隶书" charset="0"/>
              </a:rPr>
              <a:t>(char[],</a:t>
            </a:r>
            <a:r>
              <a:rPr lang="en-US" altLang="zh-CN" dirty="0" err="1">
                <a:solidFill>
                  <a:srgbClr val="0000FF"/>
                </a:solidFill>
                <a:ea typeface="隶书" charset="0"/>
              </a:rPr>
              <a:t>const</a:t>
            </a:r>
            <a:r>
              <a:rPr lang="en-US" altLang="zh-CN" dirty="0">
                <a:solidFill>
                  <a:srgbClr val="0000FF"/>
                </a:solidFill>
                <a:ea typeface="隶书" charset="0"/>
              </a:rPr>
              <a:t> char[]); </a:t>
            </a:r>
          </a:p>
          <a:p>
            <a:pPr marL="280988" indent="0">
              <a:buFont typeface="Wingdings" charset="2"/>
              <a:buNone/>
            </a:pPr>
            <a:r>
              <a:rPr lang="zh-CN" altLang="en-US" sz="2400" dirty="0">
                <a:solidFill>
                  <a:srgbClr val="FF6600"/>
                </a:solidFill>
                <a:ea typeface="隶书" charset="0"/>
              </a:rPr>
              <a:t>作用</a:t>
            </a:r>
            <a:r>
              <a:rPr lang="en-US" altLang="zh-CN" sz="2400" dirty="0">
                <a:solidFill>
                  <a:srgbClr val="FF6600"/>
                </a:solidFill>
                <a:ea typeface="隶书" charset="0"/>
              </a:rPr>
              <a:t>:</a:t>
            </a:r>
            <a:r>
              <a:rPr lang="en-US" altLang="zh-CN" sz="2400" dirty="0">
                <a:solidFill>
                  <a:schemeClr val="tx1"/>
                </a:solidFill>
                <a:ea typeface="隶书" charset="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将第二个字符数组中的字符串复制到第一个字符数组中去，将第一个字符数组中的相应字符覆盖。</a:t>
            </a:r>
          </a:p>
          <a:p>
            <a:pPr marL="280988" indent="0">
              <a:buFont typeface="Wingdings" charset="2"/>
              <a:buNone/>
            </a:pPr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例如</a:t>
            </a:r>
          </a:p>
          <a:p>
            <a:pPr marL="280988" indent="0">
              <a:buFont typeface="Wingdings" charset="2"/>
              <a:buNone/>
            </a:pP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char str1</a:t>
            </a:r>
            <a:r>
              <a:rPr lang="zh-CN" altLang="en-US" sz="2400" dirty="0">
                <a:solidFill>
                  <a:srgbClr val="E75C01"/>
                </a:solidFill>
                <a:ea typeface="隶书" charset="0"/>
              </a:rPr>
              <a:t>［</a:t>
            </a: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10</a:t>
            </a:r>
            <a:r>
              <a:rPr lang="zh-CN" altLang="en-US" sz="2400" dirty="0">
                <a:solidFill>
                  <a:srgbClr val="E75C01"/>
                </a:solidFill>
                <a:ea typeface="隶书" charset="0"/>
              </a:rPr>
              <a:t>］，</a:t>
            </a: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str2</a:t>
            </a:r>
            <a:r>
              <a:rPr lang="zh-CN" altLang="en-US" sz="2400" dirty="0">
                <a:solidFill>
                  <a:srgbClr val="E75C01"/>
                </a:solidFill>
                <a:ea typeface="隶书" charset="0"/>
              </a:rPr>
              <a:t>［］</a:t>
            </a: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=″China″;</a:t>
            </a:r>
          </a:p>
          <a:p>
            <a:pPr marL="280988" indent="0">
              <a:buFont typeface="Wingdings" charset="2"/>
              <a:buNone/>
            </a:pPr>
            <a:r>
              <a:rPr lang="en-US" altLang="zh-CN" sz="2400" dirty="0" err="1">
                <a:solidFill>
                  <a:srgbClr val="E75C01"/>
                </a:solidFill>
                <a:ea typeface="隶书" charset="0"/>
              </a:rPr>
              <a:t>strcpy</a:t>
            </a: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(str1</a:t>
            </a:r>
            <a:r>
              <a:rPr lang="zh-CN" altLang="en-US" sz="2400" dirty="0">
                <a:solidFill>
                  <a:srgbClr val="E75C01"/>
                </a:solidFill>
                <a:ea typeface="隶书" charset="0"/>
              </a:rPr>
              <a:t>，</a:t>
            </a: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str2);</a:t>
            </a:r>
          </a:p>
          <a:p>
            <a:pPr marL="280988" indent="0">
              <a:buFont typeface="Wingdings" charset="2"/>
              <a:buNone/>
            </a:pPr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执行后，</a:t>
            </a:r>
            <a:r>
              <a:rPr lang="en-US" altLang="zh-CN" dirty="0">
                <a:solidFill>
                  <a:schemeClr val="tx1"/>
                </a:solidFill>
                <a:ea typeface="隶书" charset="0"/>
              </a:rPr>
              <a:t>str2</a:t>
            </a:r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中的</a:t>
            </a:r>
            <a:r>
              <a:rPr lang="en-US" altLang="zh-CN" dirty="0">
                <a:solidFill>
                  <a:schemeClr val="tx1"/>
                </a:solidFill>
                <a:ea typeface="隶书" charset="0"/>
              </a:rPr>
              <a:t>5</a:t>
            </a:r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个字符’</a:t>
            </a:r>
            <a:r>
              <a:rPr lang="en-US" altLang="zh-CN" dirty="0">
                <a:solidFill>
                  <a:schemeClr val="tx1"/>
                </a:solidFill>
                <a:ea typeface="隶书" charset="0"/>
              </a:rPr>
              <a:t>C’, ’h’, ’</a:t>
            </a:r>
            <a:r>
              <a:rPr lang="en-US" altLang="zh-CN" dirty="0" err="1">
                <a:solidFill>
                  <a:schemeClr val="tx1"/>
                </a:solidFill>
                <a:ea typeface="隶书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  <a:ea typeface="隶书" charset="0"/>
              </a:rPr>
              <a:t>’, ’n’, ’a’</a:t>
            </a:r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ea typeface="隶书" charset="0"/>
              </a:rPr>
              <a:t>′\0′(</a:t>
            </a:r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共</a:t>
            </a:r>
            <a:r>
              <a:rPr lang="en-US" altLang="zh-CN" dirty="0">
                <a:solidFill>
                  <a:schemeClr val="tx1"/>
                </a:solidFill>
                <a:ea typeface="隶书" charset="0"/>
              </a:rPr>
              <a:t>6</a:t>
            </a:r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个字符</a:t>
            </a:r>
            <a:r>
              <a:rPr lang="en-US" altLang="zh-CN" dirty="0">
                <a:solidFill>
                  <a:schemeClr val="tx1"/>
                </a:solidFill>
                <a:ea typeface="隶书" charset="0"/>
              </a:rPr>
              <a:t>)</a:t>
            </a:r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复制到数组</a:t>
            </a:r>
            <a:r>
              <a:rPr lang="en-US" altLang="zh-CN" dirty="0">
                <a:solidFill>
                  <a:schemeClr val="tx1"/>
                </a:solidFill>
                <a:ea typeface="隶书" charset="0"/>
              </a:rPr>
              <a:t>str1</a:t>
            </a:r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中。</a:t>
            </a:r>
          </a:p>
          <a:p>
            <a:pPr marL="280988" indent="0">
              <a:buFont typeface="Wingdings" charset="2"/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ea typeface="+mn-ea"/>
                <a:cs typeface="隶书" charset="0"/>
              </a:rPr>
              <a:t>字符串复制函数</a:t>
            </a:r>
            <a:r>
              <a:rPr lang="en-US" altLang="zh-CN" dirty="0" err="1">
                <a:latin typeface="+mn-ea"/>
                <a:ea typeface="+mn-ea"/>
                <a:cs typeface="隶书" charset="0"/>
              </a:rPr>
              <a:t>strcpy</a:t>
            </a:r>
            <a:r>
              <a:rPr lang="en-US" altLang="zh-CN" dirty="0">
                <a:latin typeface="+mn-ea"/>
                <a:ea typeface="+mn-ea"/>
                <a:cs typeface="隶书" charset="0"/>
              </a:rPr>
              <a:t> </a:t>
            </a:r>
            <a:r>
              <a:rPr lang="en-US" altLang="zh-CN" sz="2400" dirty="0">
                <a:latin typeface="+mn-ea"/>
                <a:ea typeface="+mn-ea"/>
                <a:cs typeface="隶书" charset="0"/>
              </a:rPr>
              <a:t>(string copy)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7F56-AC40-1844-9EFB-07B2F743DA38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6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0988" indent="0">
              <a:buFont typeface="Wingdings" charset="2"/>
              <a:buNone/>
            </a:pPr>
            <a:r>
              <a:rPr lang="zh-CN" altLang="en-US" dirty="0">
                <a:solidFill>
                  <a:srgbClr val="FF6600"/>
                </a:solidFill>
                <a:ea typeface="隶书" charset="0"/>
              </a:rPr>
              <a:t>函数原型</a:t>
            </a:r>
            <a:r>
              <a:rPr lang="en-US" altLang="zh-CN" dirty="0">
                <a:solidFill>
                  <a:srgbClr val="FF6600"/>
                </a:solidFill>
                <a:ea typeface="隶书" charset="0"/>
              </a:rPr>
              <a:t>:</a:t>
            </a:r>
            <a:r>
              <a:rPr lang="en-US" altLang="zh-CN" dirty="0">
                <a:solidFill>
                  <a:schemeClr val="tx1"/>
                </a:solidFill>
                <a:ea typeface="隶书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ea typeface="隶书" charset="0"/>
              </a:rPr>
              <a:t>strcmp</a:t>
            </a:r>
            <a:r>
              <a:rPr lang="en-US" altLang="zh-CN" dirty="0">
                <a:solidFill>
                  <a:srgbClr val="0000FF"/>
                </a:solidFill>
                <a:ea typeface="隶书" charset="0"/>
              </a:rPr>
              <a:t>(</a:t>
            </a:r>
            <a:r>
              <a:rPr lang="en-US" altLang="zh-CN" dirty="0" err="1">
                <a:solidFill>
                  <a:srgbClr val="0000FF"/>
                </a:solidFill>
                <a:ea typeface="隶书" charset="0"/>
              </a:rPr>
              <a:t>const</a:t>
            </a:r>
            <a:r>
              <a:rPr lang="en-US" altLang="zh-CN" dirty="0">
                <a:solidFill>
                  <a:srgbClr val="0000FF"/>
                </a:solidFill>
                <a:ea typeface="隶书" charset="0"/>
              </a:rPr>
              <a:t> char[],</a:t>
            </a:r>
            <a:r>
              <a:rPr lang="en-US" altLang="zh-CN" dirty="0" err="1">
                <a:solidFill>
                  <a:srgbClr val="0000FF"/>
                </a:solidFill>
                <a:ea typeface="隶书" charset="0"/>
              </a:rPr>
              <a:t>const</a:t>
            </a:r>
            <a:r>
              <a:rPr lang="en-US" altLang="zh-CN" dirty="0">
                <a:solidFill>
                  <a:srgbClr val="0000FF"/>
                </a:solidFill>
                <a:ea typeface="隶书" charset="0"/>
              </a:rPr>
              <a:t> char[]);</a:t>
            </a:r>
          </a:p>
          <a:p>
            <a:pPr marL="280988" indent="0">
              <a:buFont typeface="Wingdings" charset="2"/>
              <a:buNone/>
            </a:pPr>
            <a:r>
              <a:rPr lang="zh-CN" altLang="en-US" sz="2400" dirty="0">
                <a:solidFill>
                  <a:srgbClr val="FF6600"/>
                </a:solidFill>
                <a:ea typeface="隶书" charset="0"/>
              </a:rPr>
              <a:t>作用</a:t>
            </a:r>
            <a:r>
              <a:rPr lang="en-US" altLang="zh-CN" sz="2400" dirty="0">
                <a:solidFill>
                  <a:srgbClr val="FF6600"/>
                </a:solidFill>
                <a:ea typeface="隶书" charset="0"/>
              </a:rPr>
              <a:t>: </a:t>
            </a: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比较两个字符串。由于这两个字符数组只参加比较而不应改变其内容，因此两个参数都加上</a:t>
            </a:r>
            <a:r>
              <a:rPr lang="en-US" altLang="zh-CN" sz="2400" dirty="0" err="1">
                <a:solidFill>
                  <a:schemeClr val="tx1"/>
                </a:solidFill>
                <a:ea typeface="隶书" charset="0"/>
              </a:rPr>
              <a:t>const</a:t>
            </a: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声明。</a:t>
            </a:r>
          </a:p>
          <a:p>
            <a:pPr marL="280988" indent="0">
              <a:buFont typeface="Wingdings" charset="2"/>
              <a:buNone/>
            </a:pPr>
            <a:r>
              <a:rPr lang="en-US" altLang="zh-CN" sz="2400" dirty="0" err="1">
                <a:solidFill>
                  <a:srgbClr val="E75C01"/>
                </a:solidFill>
                <a:ea typeface="隶书" charset="0"/>
              </a:rPr>
              <a:t>strcmp</a:t>
            </a: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(str1</a:t>
            </a:r>
            <a:r>
              <a:rPr lang="zh-CN" altLang="en-US" sz="2400" dirty="0">
                <a:solidFill>
                  <a:srgbClr val="E75C01"/>
                </a:solidFill>
                <a:ea typeface="隶书" charset="0"/>
              </a:rPr>
              <a:t>，</a:t>
            </a: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str2);</a:t>
            </a:r>
          </a:p>
          <a:p>
            <a:pPr marL="280988" indent="0">
              <a:buFont typeface="Wingdings" charset="2"/>
              <a:buNone/>
            </a:pPr>
            <a:r>
              <a:rPr lang="en-US" altLang="zh-CN" sz="2400" dirty="0" err="1">
                <a:solidFill>
                  <a:srgbClr val="E75C01"/>
                </a:solidFill>
                <a:ea typeface="隶书" charset="0"/>
              </a:rPr>
              <a:t>strcmp</a:t>
            </a: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(″China″</a:t>
            </a:r>
            <a:r>
              <a:rPr lang="zh-CN" altLang="en-US" sz="2400" dirty="0">
                <a:solidFill>
                  <a:srgbClr val="E75C01"/>
                </a:solidFill>
                <a:ea typeface="隶书" charset="0"/>
              </a:rPr>
              <a:t>，</a:t>
            </a: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″Korea″);</a:t>
            </a:r>
          </a:p>
          <a:p>
            <a:pPr marL="280988" indent="0">
              <a:buFont typeface="Wingdings" charset="2"/>
              <a:buNone/>
            </a:pPr>
            <a:r>
              <a:rPr lang="en-US" altLang="zh-CN" sz="2400" dirty="0" err="1">
                <a:solidFill>
                  <a:srgbClr val="E75C01"/>
                </a:solidFill>
                <a:ea typeface="隶书" charset="0"/>
              </a:rPr>
              <a:t>strcmp</a:t>
            </a: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(str1</a:t>
            </a:r>
            <a:r>
              <a:rPr lang="zh-CN" altLang="en-US" sz="2400" dirty="0">
                <a:solidFill>
                  <a:srgbClr val="E75C01"/>
                </a:solidFill>
                <a:ea typeface="隶书" charset="0"/>
              </a:rPr>
              <a:t>，</a:t>
            </a:r>
            <a:r>
              <a:rPr lang="en-US" altLang="zh-CN" sz="2400" dirty="0">
                <a:solidFill>
                  <a:srgbClr val="E75C01"/>
                </a:solidFill>
                <a:ea typeface="隶书" charset="0"/>
              </a:rPr>
              <a:t>″Beijing″);</a:t>
            </a:r>
          </a:p>
          <a:p>
            <a:pPr marL="280988" indent="0">
              <a:buClr>
                <a:srgbClr val="FFFF00"/>
              </a:buClr>
              <a:buFont typeface="Wingdings" charset="2"/>
              <a:buNone/>
            </a:pP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如果字符串</a:t>
            </a:r>
            <a:r>
              <a:rPr lang="en-US" altLang="zh-CN" sz="2400" dirty="0">
                <a:solidFill>
                  <a:schemeClr val="tx1"/>
                </a:solidFill>
                <a:ea typeface="隶书" charset="0"/>
              </a:rPr>
              <a:t>1=</a:t>
            </a: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字符串</a:t>
            </a:r>
            <a:r>
              <a:rPr lang="en-US" altLang="zh-CN" sz="2400" dirty="0">
                <a:solidFill>
                  <a:schemeClr val="tx1"/>
                </a:solidFill>
                <a:ea typeface="隶书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，函数值为</a:t>
            </a:r>
            <a:r>
              <a:rPr lang="zh-CN" altLang="zh-CN" sz="2400" dirty="0">
                <a:solidFill>
                  <a:schemeClr val="tx1"/>
                </a:solidFill>
                <a:ea typeface="隶书" charset="0"/>
              </a:rPr>
              <a:t>0</a:t>
            </a: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。</a:t>
            </a:r>
          </a:p>
          <a:p>
            <a:pPr marL="280988" indent="0">
              <a:buClr>
                <a:srgbClr val="FFFF00"/>
              </a:buClr>
              <a:buFont typeface="Wingdings" charset="2"/>
              <a:buNone/>
            </a:pP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如果字符串</a:t>
            </a:r>
            <a:r>
              <a:rPr lang="en-US" altLang="zh-CN" sz="2400" dirty="0">
                <a:solidFill>
                  <a:schemeClr val="tx1"/>
                </a:solidFill>
                <a:ea typeface="隶书" charset="0"/>
              </a:rPr>
              <a:t>1&gt;</a:t>
            </a: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字符串</a:t>
            </a:r>
            <a:r>
              <a:rPr lang="en-US" altLang="zh-CN" sz="2400" dirty="0">
                <a:solidFill>
                  <a:schemeClr val="tx1"/>
                </a:solidFill>
                <a:ea typeface="隶书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，函数值为一正整数。</a:t>
            </a:r>
          </a:p>
          <a:p>
            <a:pPr marL="280988" indent="0">
              <a:buClr>
                <a:srgbClr val="FFFF00"/>
              </a:buClr>
              <a:buFont typeface="Wingdings" charset="2"/>
              <a:buNone/>
            </a:pP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如果字符串</a:t>
            </a:r>
            <a:r>
              <a:rPr lang="en-US" altLang="zh-CN" sz="2400" dirty="0">
                <a:solidFill>
                  <a:schemeClr val="tx1"/>
                </a:solidFill>
                <a:ea typeface="隶书" charset="0"/>
              </a:rPr>
              <a:t>1&lt;</a:t>
            </a: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字符串</a:t>
            </a:r>
            <a:r>
              <a:rPr lang="en-US" altLang="zh-CN" sz="2400" dirty="0">
                <a:solidFill>
                  <a:schemeClr val="tx1"/>
                </a:solidFill>
                <a:ea typeface="隶书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ea typeface="隶书" charset="0"/>
              </a:rPr>
              <a:t>，函数值为一负整数。</a:t>
            </a:r>
          </a:p>
          <a:p>
            <a:pPr marL="280988" indent="0">
              <a:buFont typeface="Wingdings" charset="2"/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solidFill>
                  <a:srgbClr val="000000"/>
                </a:solidFill>
                <a:latin typeface="+mn-ea"/>
                <a:ea typeface="+mn-ea"/>
                <a:cs typeface="隶书" charset="0"/>
              </a:rPr>
              <a:t>字符串比较函数</a:t>
            </a:r>
            <a:r>
              <a:rPr lang="en-US" altLang="zh-CN" sz="3200" dirty="0" err="1">
                <a:solidFill>
                  <a:srgbClr val="000000"/>
                </a:solidFill>
                <a:latin typeface="+mn-ea"/>
                <a:ea typeface="+mn-ea"/>
                <a:cs typeface="隶书" charset="0"/>
              </a:rPr>
              <a:t>strcmp</a:t>
            </a:r>
            <a:r>
              <a:rPr lang="en-US" altLang="zh-CN" sz="3200" dirty="0">
                <a:solidFill>
                  <a:srgbClr val="000000"/>
                </a:solidFill>
                <a:latin typeface="+mn-ea"/>
                <a:ea typeface="+mn-ea"/>
                <a:cs typeface="隶书" charset="0"/>
              </a:rPr>
              <a:t> (string compare)</a:t>
            </a:r>
            <a:endParaRPr lang="zh-CN" altLang="en-US" sz="3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D576-B5A3-6F42-A2CF-DD68D7313C9A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95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ChangeArrowheads="1"/>
          </p:cNvSpPr>
          <p:nvPr/>
        </p:nvSpPr>
        <p:spPr bwMode="auto">
          <a:xfrm>
            <a:off x="304800" y="533400"/>
            <a:ext cx="8382000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63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</a:pPr>
            <a:endParaRPr lang="en-US" altLang="zh-CN" sz="2800" b="0">
              <a:solidFill>
                <a:srgbClr val="B32C16"/>
              </a:solidFill>
              <a:ea typeface="隶书" charset="0"/>
            </a:endParaRPr>
          </a:p>
        </p:txBody>
      </p:sp>
      <p:sp>
        <p:nvSpPr>
          <p:cNvPr id="1146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charset="0"/>
                <a:ea typeface="黑体" charset="0"/>
              </a:rPr>
              <a:t>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indent="-6350"/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对两个字符串比较，不能用以下形式：</a:t>
            </a:r>
          </a:p>
          <a:p>
            <a:pPr marL="287338" indent="-6350">
              <a:buFont typeface="Wingdings" charset="2"/>
              <a:buNone/>
            </a:pPr>
            <a:r>
              <a:rPr lang="en-US" altLang="zh-CN" sz="2400" dirty="0">
                <a:solidFill>
                  <a:srgbClr val="B32C16"/>
                </a:solidFill>
                <a:ea typeface="隶书" charset="0"/>
              </a:rPr>
              <a:t>if(str1&gt;str2) </a:t>
            </a:r>
          </a:p>
          <a:p>
            <a:pPr marL="287338" indent="-6350">
              <a:buFont typeface="Wingdings" charset="2"/>
              <a:buNone/>
            </a:pPr>
            <a:r>
              <a:rPr lang="en-US" altLang="zh-CN" sz="2400" dirty="0">
                <a:solidFill>
                  <a:srgbClr val="B32C16"/>
                </a:solidFill>
                <a:ea typeface="隶书" charset="0"/>
              </a:rPr>
              <a:t>	    </a:t>
            </a:r>
            <a:r>
              <a:rPr lang="en-US" altLang="zh-CN" sz="2400" dirty="0" err="1">
                <a:solidFill>
                  <a:srgbClr val="B32C16"/>
                </a:solidFill>
                <a:ea typeface="隶书" charset="0"/>
              </a:rPr>
              <a:t>printf</a:t>
            </a:r>
            <a:r>
              <a:rPr lang="en-US" altLang="zh-CN" sz="2400" dirty="0">
                <a:solidFill>
                  <a:srgbClr val="B32C16"/>
                </a:solidFill>
                <a:ea typeface="隶书" charset="0"/>
              </a:rPr>
              <a:t>(″yes″);    </a:t>
            </a:r>
          </a:p>
          <a:p>
            <a:pPr marL="287338" indent="-6350"/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字符数组名</a:t>
            </a:r>
            <a:r>
              <a:rPr lang="en-US" altLang="zh-CN" dirty="0">
                <a:solidFill>
                  <a:schemeClr val="tx1"/>
                </a:solidFill>
                <a:ea typeface="隶书" charset="0"/>
              </a:rPr>
              <a:t>str1</a:t>
            </a:r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ea typeface="隶书" charset="0"/>
              </a:rPr>
              <a:t>str2</a:t>
            </a:r>
            <a:r>
              <a:rPr lang="zh-CN" altLang="en-US" dirty="0">
                <a:solidFill>
                  <a:schemeClr val="tx1"/>
                </a:solidFill>
                <a:ea typeface="隶书" charset="0"/>
              </a:rPr>
              <a:t>代表数组地址，上面写法表示将两个数组地址进行比较，而不是对数组中的字符串进行比较。对两个字符串比较应该用</a:t>
            </a:r>
          </a:p>
          <a:p>
            <a:pPr marL="287338" indent="-6350">
              <a:buFont typeface="Wingdings" charset="2"/>
              <a:buNone/>
            </a:pPr>
            <a:r>
              <a:rPr lang="en-US" altLang="zh-CN" sz="2400" dirty="0">
                <a:solidFill>
                  <a:srgbClr val="B32C16"/>
                </a:solidFill>
                <a:ea typeface="隶书" charset="0"/>
              </a:rPr>
              <a:t>if(</a:t>
            </a:r>
            <a:r>
              <a:rPr lang="en-US" altLang="zh-CN" sz="2400" dirty="0" err="1">
                <a:solidFill>
                  <a:srgbClr val="B32C16"/>
                </a:solidFill>
                <a:ea typeface="隶书" charset="0"/>
              </a:rPr>
              <a:t>strcmp</a:t>
            </a:r>
            <a:r>
              <a:rPr lang="en-US" altLang="zh-CN" sz="2400" dirty="0">
                <a:solidFill>
                  <a:srgbClr val="B32C16"/>
                </a:solidFill>
                <a:ea typeface="隶书" charset="0"/>
              </a:rPr>
              <a:t>(str1</a:t>
            </a:r>
            <a:r>
              <a:rPr lang="zh-CN" altLang="en-US" sz="2400" dirty="0">
                <a:solidFill>
                  <a:srgbClr val="B32C16"/>
                </a:solidFill>
                <a:ea typeface="隶书" charset="0"/>
              </a:rPr>
              <a:t>，</a:t>
            </a:r>
            <a:r>
              <a:rPr lang="en-US" altLang="zh-CN" sz="2400" dirty="0">
                <a:solidFill>
                  <a:srgbClr val="B32C16"/>
                </a:solidFill>
                <a:ea typeface="隶书" charset="0"/>
              </a:rPr>
              <a:t>str2)&gt;0) </a:t>
            </a:r>
          </a:p>
          <a:p>
            <a:pPr marL="287338" indent="-6350">
              <a:buFont typeface="Wingdings" charset="2"/>
              <a:buNone/>
            </a:pPr>
            <a:r>
              <a:rPr lang="en-US" altLang="zh-CN" sz="2400" dirty="0">
                <a:solidFill>
                  <a:srgbClr val="B32C16"/>
                </a:solidFill>
                <a:ea typeface="隶书" charset="0"/>
              </a:rPr>
              <a:t>	    </a:t>
            </a:r>
            <a:r>
              <a:rPr lang="en-US" altLang="zh-CN" sz="2400" dirty="0" err="1">
                <a:solidFill>
                  <a:srgbClr val="B32C16"/>
                </a:solidFill>
                <a:ea typeface="隶书" charset="0"/>
              </a:rPr>
              <a:t>printf</a:t>
            </a:r>
            <a:r>
              <a:rPr lang="en-US" altLang="zh-CN" sz="2400" dirty="0">
                <a:solidFill>
                  <a:srgbClr val="B32C16"/>
                </a:solidFill>
                <a:ea typeface="隶书" charset="0"/>
              </a:rPr>
              <a:t>(″yes″);    </a:t>
            </a:r>
          </a:p>
          <a:p>
            <a:pPr marL="287338" indent="-6350"/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F2C8-10E7-DC42-ACE8-8CA434DC5AD4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09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ChangeArrowheads="1"/>
          </p:cNvSpPr>
          <p:nvPr/>
        </p:nvSpPr>
        <p:spPr bwMode="auto">
          <a:xfrm>
            <a:off x="304800" y="533400"/>
            <a:ext cx="8382000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63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</a:pPr>
            <a:endParaRPr lang="en-US" altLang="zh-CN" sz="3200" b="0">
              <a:solidFill>
                <a:schemeClr val="tx1"/>
              </a:solidFill>
              <a:ea typeface="隶书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 dirty="0">
                <a:latin typeface="+mn-ea"/>
                <a:ea typeface="+mn-ea"/>
                <a:cs typeface="隶书" charset="0"/>
              </a:rPr>
              <a:t>字符串长度函数</a:t>
            </a:r>
            <a:r>
              <a:rPr lang="en-US" altLang="zh-CN" sz="3200" dirty="0" err="1">
                <a:latin typeface="+mn-ea"/>
                <a:ea typeface="+mn-ea"/>
                <a:cs typeface="隶书" charset="0"/>
              </a:rPr>
              <a:t>strlen</a:t>
            </a:r>
            <a:r>
              <a:rPr lang="en-US" altLang="zh-CN" sz="3200" dirty="0">
                <a:latin typeface="+mn-ea"/>
                <a:ea typeface="+mn-ea"/>
                <a:cs typeface="隶书" charset="0"/>
              </a:rPr>
              <a:t> (string length)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0">
              <a:buFont typeface="Wingdings" charset="2"/>
              <a:buNone/>
            </a:pPr>
            <a:r>
              <a:rPr lang="zh-CN" altLang="en-US">
                <a:solidFill>
                  <a:srgbClr val="FF6600"/>
                </a:solidFill>
                <a:ea typeface="隶书" charset="0"/>
              </a:rPr>
              <a:t>函数原型</a:t>
            </a:r>
            <a:r>
              <a:rPr lang="en-US" altLang="zh-CN">
                <a:solidFill>
                  <a:srgbClr val="FF6600"/>
                </a:solidFill>
                <a:ea typeface="隶书" charset="0"/>
              </a:rPr>
              <a:t>:</a:t>
            </a:r>
            <a:r>
              <a:rPr lang="en-US" altLang="zh-CN">
                <a:solidFill>
                  <a:schemeClr val="tx1"/>
                </a:solidFill>
                <a:ea typeface="隶书" charset="0"/>
              </a:rPr>
              <a:t> strlen(const char[]);</a:t>
            </a:r>
          </a:p>
          <a:p>
            <a:pPr marL="280988" indent="0">
              <a:buFont typeface="Wingdings" charset="2"/>
              <a:buNone/>
            </a:pPr>
            <a:r>
              <a:rPr lang="zh-CN" altLang="en-US">
                <a:solidFill>
                  <a:srgbClr val="FF6600"/>
                </a:solidFill>
                <a:ea typeface="隶书" charset="0"/>
              </a:rPr>
              <a:t>作用</a:t>
            </a:r>
            <a:r>
              <a:rPr lang="en-US" altLang="zh-CN">
                <a:solidFill>
                  <a:srgbClr val="FF6600"/>
                </a:solidFill>
                <a:ea typeface="隶书" charset="0"/>
              </a:rPr>
              <a:t>: </a:t>
            </a:r>
            <a:r>
              <a:rPr lang="zh-CN" altLang="en-US">
                <a:solidFill>
                  <a:schemeClr val="tx1"/>
                </a:solidFill>
                <a:ea typeface="隶书" charset="0"/>
              </a:rPr>
              <a:t>测试字符串长度的函数。函数值为字符串中的实际长度，不包括</a:t>
            </a:r>
            <a:r>
              <a:rPr lang="en-US" altLang="zh-CN">
                <a:solidFill>
                  <a:schemeClr val="tx1"/>
                </a:solidFill>
                <a:ea typeface="隶书" charset="0"/>
              </a:rPr>
              <a:t>′\0′</a:t>
            </a:r>
            <a:r>
              <a:rPr lang="zh-CN" altLang="en-US">
                <a:solidFill>
                  <a:schemeClr val="tx1"/>
                </a:solidFill>
                <a:ea typeface="隶书" charset="0"/>
              </a:rPr>
              <a:t>在内。如</a:t>
            </a:r>
          </a:p>
          <a:p>
            <a:pPr marL="280988" indent="0"/>
            <a:r>
              <a:rPr lang="en-US" altLang="zh-CN" sz="2400">
                <a:solidFill>
                  <a:schemeClr val="tx1"/>
                </a:solidFill>
                <a:ea typeface="隶书" charset="0"/>
              </a:rPr>
              <a:t>char str</a:t>
            </a:r>
            <a:r>
              <a:rPr lang="zh-CN" altLang="en-US" sz="2400">
                <a:solidFill>
                  <a:schemeClr val="tx1"/>
                </a:solidFill>
                <a:ea typeface="隶书" charset="0"/>
              </a:rPr>
              <a:t>［</a:t>
            </a:r>
            <a:r>
              <a:rPr lang="en-US" altLang="zh-CN" sz="2400">
                <a:solidFill>
                  <a:schemeClr val="tx1"/>
                </a:solidFill>
                <a:ea typeface="隶书" charset="0"/>
              </a:rPr>
              <a:t>10</a:t>
            </a:r>
            <a:r>
              <a:rPr lang="zh-CN" altLang="en-US" sz="2400">
                <a:solidFill>
                  <a:schemeClr val="tx1"/>
                </a:solidFill>
                <a:ea typeface="隶书" charset="0"/>
              </a:rPr>
              <a:t>］</a:t>
            </a:r>
            <a:r>
              <a:rPr lang="en-US" altLang="zh-CN" sz="2400">
                <a:solidFill>
                  <a:schemeClr val="tx1"/>
                </a:solidFill>
                <a:ea typeface="隶书" charset="0"/>
              </a:rPr>
              <a:t>=″China″;</a:t>
            </a:r>
          </a:p>
          <a:p>
            <a:pPr marL="280988" indent="0"/>
            <a:r>
              <a:rPr lang="en-US" altLang="zh-CN" sz="2400">
                <a:solidFill>
                  <a:schemeClr val="tx1"/>
                </a:solidFill>
                <a:ea typeface="隶书" charset="0"/>
              </a:rPr>
              <a:t>printf(“%d”,strlen(str));</a:t>
            </a:r>
          </a:p>
          <a:p>
            <a:pPr marL="280988" indent="0"/>
            <a:r>
              <a:rPr lang="zh-CN" altLang="en-US">
                <a:solidFill>
                  <a:schemeClr val="tx1"/>
                </a:solidFill>
                <a:ea typeface="隶书" charset="0"/>
              </a:rPr>
              <a:t>输出结果不是</a:t>
            </a:r>
            <a:r>
              <a:rPr lang="en-US" altLang="zh-CN">
                <a:solidFill>
                  <a:schemeClr val="tx1"/>
                </a:solidFill>
                <a:ea typeface="隶书" charset="0"/>
              </a:rPr>
              <a:t>10</a:t>
            </a:r>
            <a:r>
              <a:rPr lang="zh-CN" altLang="en-US">
                <a:solidFill>
                  <a:schemeClr val="tx1"/>
                </a:solidFill>
                <a:ea typeface="隶书" charset="0"/>
              </a:rPr>
              <a:t>，也不是</a:t>
            </a:r>
            <a:r>
              <a:rPr lang="en-US" altLang="zh-CN">
                <a:solidFill>
                  <a:schemeClr val="tx1"/>
                </a:solidFill>
                <a:ea typeface="隶书" charset="0"/>
              </a:rPr>
              <a:t>6</a:t>
            </a:r>
            <a:r>
              <a:rPr lang="zh-CN" altLang="en-US">
                <a:solidFill>
                  <a:schemeClr val="tx1"/>
                </a:solidFill>
                <a:ea typeface="隶书" charset="0"/>
              </a:rPr>
              <a:t>，而是</a:t>
            </a:r>
            <a:r>
              <a:rPr lang="en-US" altLang="zh-CN">
                <a:solidFill>
                  <a:schemeClr val="tx1"/>
                </a:solidFill>
                <a:ea typeface="隶书" charset="0"/>
              </a:rPr>
              <a:t>5</a:t>
            </a:r>
            <a:r>
              <a:rPr lang="zh-CN" altLang="en-US">
                <a:solidFill>
                  <a:schemeClr val="tx1"/>
                </a:solidFill>
                <a:ea typeface="隶书" charset="0"/>
              </a:rPr>
              <a:t>。</a:t>
            </a:r>
          </a:p>
          <a:p>
            <a:pPr marL="280988" indent="0"/>
            <a:endParaRPr lang="en-US" altLang="zh-CN">
              <a:solidFill>
                <a:schemeClr val="tx1"/>
              </a:solidFill>
              <a:ea typeface="隶书" charset="0"/>
            </a:endParaRPr>
          </a:p>
          <a:p>
            <a:pPr marL="280988" indent="0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CFE6D-0535-064E-BBE5-CBA9B93D30CD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23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这一章我们学习了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zh-CN" altLang="en-US">
                <a:ea typeface="宋体" charset="0"/>
              </a:rPr>
              <a:t>了解了在什么情况下使用数组这种数据类型 </a:t>
            </a:r>
          </a:p>
          <a:p>
            <a:pPr eaLnBrk="1"/>
            <a:r>
              <a:rPr lang="zh-CN" altLang="en-US">
                <a:ea typeface="宋体" charset="0"/>
              </a:rPr>
              <a:t>向函数传递一维数组和二维数组的方法 </a:t>
            </a:r>
          </a:p>
          <a:p>
            <a:pPr eaLnBrk="1"/>
            <a:r>
              <a:rPr lang="zh-CN" altLang="en-US">
                <a:ea typeface="宋体" charset="0"/>
              </a:rPr>
              <a:t>用数组名作为函数参数和用简单变量作为函数参数的不同之处 </a:t>
            </a:r>
          </a:p>
          <a:p>
            <a:pPr eaLnBrk="1"/>
            <a:r>
              <a:rPr lang="zh-CN" altLang="en-US">
                <a:ea typeface="宋体" charset="0"/>
              </a:rPr>
              <a:t>常用算法：求最大值，排序</a:t>
            </a:r>
          </a:p>
          <a:p>
            <a:pPr eaLnBrk="1"/>
            <a:r>
              <a:rPr lang="zh-CN" altLang="en-US">
                <a:ea typeface="宋体" charset="0"/>
              </a:rPr>
              <a:t>字符数组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E52FD-65CC-AB47-87D2-6E65F3C46217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1988840"/>
            <a:ext cx="7772400" cy="1609344"/>
          </a:xfrm>
        </p:spPr>
        <p:txBody>
          <a:bodyPr/>
          <a:lstStyle/>
          <a:p>
            <a:pPr algn="ctr"/>
            <a:r>
              <a:rPr kumimoji="1" lang="en-US" altLang="zh-CN" dirty="0"/>
              <a:t>Thanks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thinking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7032-49AE-7443-876F-DC1CCDE0016C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 Box 1028"/>
          <p:cNvSpPr txBox="1">
            <a:spLocks noChangeArrowheads="1"/>
          </p:cNvSpPr>
          <p:nvPr/>
        </p:nvSpPr>
        <p:spPr bwMode="auto">
          <a:xfrm>
            <a:off x="633413" y="206375"/>
            <a:ext cx="510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用冒泡法对</a:t>
            </a:r>
            <a:r>
              <a:rPr lang="en-US" altLang="zh-CN" sz="2800" dirty="0">
                <a:solidFill>
                  <a:schemeClr val="tx1"/>
                </a:solidFill>
              </a:rPr>
              <a:t>10</a:t>
            </a:r>
            <a:r>
              <a:rPr lang="zh-CN" altLang="en-US" sz="2800" dirty="0">
                <a:solidFill>
                  <a:schemeClr val="tx1"/>
                </a:solidFill>
              </a:rPr>
              <a:t>个数排序</a:t>
            </a:r>
          </a:p>
        </p:txBody>
      </p:sp>
      <p:sp>
        <p:nvSpPr>
          <p:cNvPr id="32774" name="Rectangle 1030"/>
          <p:cNvSpPr>
            <a:spLocks noChangeArrowheads="1"/>
          </p:cNvSpPr>
          <p:nvPr/>
        </p:nvSpPr>
        <p:spPr bwMode="auto">
          <a:xfrm>
            <a:off x="717550" y="1234035"/>
            <a:ext cx="7958138" cy="5080494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marL="342900" indent="-3429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 lvl="1"/>
            <a:r>
              <a:rPr lang="zh-CN" altLang="en-US" dirty="0">
                <a:solidFill>
                  <a:schemeClr val="tx1"/>
                </a:solidFill>
              </a:rPr>
              <a:t>排序过程：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比较第一个数与第二个数，若为逆序</a:t>
            </a:r>
            <a:r>
              <a:rPr lang="en-US" altLang="zh-CN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a[0]&gt;a[1]</a:t>
            </a: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，则交换；然后比较第二个数与第三个数；依次类推，直至第</a:t>
            </a:r>
            <a:r>
              <a:rPr lang="en-US" altLang="zh-CN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n-1</a:t>
            </a: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个数和第</a:t>
            </a:r>
            <a:r>
              <a:rPr lang="en-US" altLang="zh-CN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个数比较为止</a:t>
            </a:r>
            <a:r>
              <a:rPr lang="zh-CN" altLang="zh-CN" dirty="0">
                <a:solidFill>
                  <a:schemeClr val="tx1"/>
                </a:solidFill>
                <a:ea typeface="华文楷体" charset="-122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第一趟冒泡排序，结果最大的数被安置在最后一个元素位置上</a:t>
            </a:r>
          </a:p>
          <a:p>
            <a:pPr lvl="1"/>
            <a:endParaRPr lang="zh-CN" altLang="en-US" dirty="0">
              <a:solidFill>
                <a:schemeClr val="tx1"/>
              </a:solidFill>
              <a:latin typeface="华文楷体" charset="-122"/>
              <a:ea typeface="华文楷体" charset="-122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（</a:t>
            </a:r>
            <a:r>
              <a:rPr lang="zh-CN" altLang="zh-CN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）对前</a:t>
            </a:r>
            <a:r>
              <a:rPr lang="en-US" altLang="zh-CN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n-1</a:t>
            </a: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个数进行第二趟冒泡排序，结果使次大的数被安置在第</a:t>
            </a:r>
            <a:r>
              <a:rPr lang="en-US" altLang="zh-CN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n-1</a:t>
            </a: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个元素位置</a:t>
            </a:r>
          </a:p>
          <a:p>
            <a:pPr lvl="1"/>
            <a:endParaRPr lang="zh-CN" altLang="zh-CN" dirty="0">
              <a:solidFill>
                <a:schemeClr val="tx1"/>
              </a:solidFill>
              <a:latin typeface="华文楷体" charset="-122"/>
              <a:ea typeface="华文楷体" charset="-122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（</a:t>
            </a:r>
            <a:r>
              <a:rPr lang="zh-CN" altLang="zh-CN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）重复上述过程，共经过</a:t>
            </a:r>
            <a:r>
              <a:rPr lang="en-US" altLang="zh-CN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n-1</a:t>
            </a:r>
            <a:r>
              <a:rPr lang="zh-CN" altLang="en-US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趟冒泡排序后，排序结束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7E676-7F78-8747-904B-4DF72F83223C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6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标题 1"/>
          <p:cNvSpPr>
            <a:spLocks noGrp="1"/>
          </p:cNvSpPr>
          <p:nvPr>
            <p:ph type="title" idx="4294967295"/>
          </p:nvPr>
        </p:nvSpPr>
        <p:spPr>
          <a:xfrm>
            <a:off x="1346200" y="333375"/>
            <a:ext cx="7797800" cy="839788"/>
          </a:xfrm>
        </p:spPr>
        <p:txBody>
          <a:bodyPr lIns="91440" tIns="45720" rIns="91440" bIns="45720"/>
          <a:lstStyle/>
          <a:p>
            <a:r>
              <a:rPr lang="zh-CN" altLang="en-US"/>
              <a:t>为什么使用数组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2013" y="1557338"/>
            <a:ext cx="8281987" cy="5043487"/>
          </a:xfrm>
        </p:spPr>
        <p:txBody>
          <a:bodyPr lIns="91440" tIns="45720" rIns="91440" bIns="45720">
            <a:normAutofit fontScale="92500" lnSpcReduction="10000"/>
          </a:bodyPr>
          <a:lstStyle/>
          <a:p>
            <a:pPr eaLnBrk="1">
              <a:lnSpc>
                <a:spcPct val="105000"/>
              </a:lnSpc>
            </a:pPr>
            <a:r>
              <a:rPr lang="zh-CN" altLang="en-US" sz="2400">
                <a:ea typeface="宋体" charset="0"/>
              </a:rPr>
              <a:t>例子：要读入某班全体</a:t>
            </a:r>
            <a:r>
              <a:rPr lang="en-US" altLang="zh-CN" sz="2400">
                <a:ea typeface="宋体" charset="0"/>
              </a:rPr>
              <a:t>50</a:t>
            </a:r>
            <a:r>
              <a:rPr lang="zh-CN" altLang="en-US" sz="2400">
                <a:ea typeface="宋体" charset="0"/>
              </a:rPr>
              <a:t>位同学某科学习成绩，然后进行简单处理（求平均成绩、最高分、最低分</a:t>
            </a:r>
            <a:r>
              <a:rPr lang="en-US" altLang="zh-CN" sz="2400">
                <a:ea typeface="宋体" charset="0"/>
              </a:rPr>
              <a:t>……</a:t>
            </a:r>
            <a:r>
              <a:rPr lang="zh-CN" altLang="en-US" sz="2400">
                <a:ea typeface="宋体" charset="0"/>
              </a:rPr>
              <a:t>）</a:t>
            </a:r>
          </a:p>
          <a:p>
            <a:pPr eaLnBrk="1">
              <a:lnSpc>
                <a:spcPct val="105000"/>
              </a:lnSpc>
            </a:pPr>
            <a:r>
              <a:rPr lang="zh-CN" altLang="en-US" sz="2400">
                <a:ea typeface="宋体" charset="0"/>
              </a:rPr>
              <a:t>若用简单变量，需</a:t>
            </a:r>
            <a:r>
              <a:rPr lang="en-US" altLang="zh-CN" sz="2400">
                <a:ea typeface="宋体" charset="0"/>
              </a:rPr>
              <a:t>50</a:t>
            </a:r>
            <a:r>
              <a:rPr lang="zh-CN" altLang="en-US" sz="2400">
                <a:ea typeface="宋体" charset="0"/>
              </a:rPr>
              <a:t>个不同变量名，要用很多个</a:t>
            </a:r>
            <a:r>
              <a:rPr lang="en-US" altLang="zh-CN" sz="2400">
                <a:ea typeface="宋体" charset="0"/>
              </a:rPr>
              <a:t>scanf</a:t>
            </a:r>
            <a:r>
              <a:rPr lang="zh-CN" altLang="en-US" sz="2400">
                <a:ea typeface="宋体" charset="0"/>
              </a:rPr>
              <a:t>命令</a:t>
            </a:r>
            <a:r>
              <a:rPr lang="zh-CN" altLang="en-US" sz="2000">
                <a:ea typeface="宋体" charset="0"/>
              </a:rPr>
              <a:t>  </a:t>
            </a:r>
          </a:p>
          <a:p>
            <a:pPr eaLnBrk="1">
              <a:lnSpc>
                <a:spcPct val="105000"/>
              </a:lnSpc>
              <a:buFont typeface="Monotype Sorts" charset="2"/>
              <a:buNone/>
            </a:pPr>
            <a:r>
              <a:rPr lang="en-US" altLang="zh-CN" sz="2000">
                <a:solidFill>
                  <a:srgbClr val="FF0000"/>
                </a:solidFill>
                <a:ea typeface="宋体" charset="0"/>
              </a:rPr>
              <a:t>	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int score1,score2,…score50</a:t>
            </a:r>
            <a:r>
              <a:rPr lang="zh-CN" altLang="en-US" sz="2000">
                <a:solidFill>
                  <a:schemeClr val="accent2"/>
                </a:solidFill>
                <a:latin typeface="Courier New" charset="0"/>
                <a:ea typeface="宋体" charset="0"/>
              </a:rPr>
              <a:t>；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	</a:t>
            </a:r>
            <a:r>
              <a:rPr lang="zh-CN" altLang="en-US" sz="2000">
                <a:solidFill>
                  <a:schemeClr val="accent2"/>
                </a:solidFill>
                <a:latin typeface="Courier New" charset="0"/>
                <a:ea typeface="宋体" charset="0"/>
              </a:rPr>
              <a:t>      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scanf("%d,%d,%d",&amp;score1,&amp;score2,&amp;score3);</a:t>
            </a:r>
          </a:p>
          <a:p>
            <a:pPr eaLnBrk="1">
              <a:lnSpc>
                <a:spcPct val="105000"/>
              </a:lnSpc>
              <a:buFont typeface="Monotype Sorts" charset="2"/>
              <a:buNone/>
            </a:pP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  	scanf("%d,%d,%d",&amp;score4,&amp;score5,&amp;score6);</a:t>
            </a:r>
          </a:p>
          <a:p>
            <a:pPr eaLnBrk="1">
              <a:lnSpc>
                <a:spcPct val="105000"/>
              </a:lnSpc>
            </a:pPr>
            <a:r>
              <a:rPr lang="zh-CN" altLang="en-US" sz="2400">
                <a:ea typeface="宋体" charset="0"/>
              </a:rPr>
              <a:t>而用数组，可共用一个</a:t>
            </a:r>
            <a:r>
              <a:rPr lang="en-US" altLang="zh-CN" sz="2400">
                <a:ea typeface="宋体" charset="0"/>
              </a:rPr>
              <a:t>scanf</a:t>
            </a:r>
            <a:r>
              <a:rPr lang="zh-CN" altLang="en-US" sz="2400">
                <a:ea typeface="宋体" charset="0"/>
              </a:rPr>
              <a:t>命令并利用循环结构读取</a:t>
            </a:r>
            <a:r>
              <a:rPr lang="zh-CN" altLang="en-US" sz="2000">
                <a:ea typeface="宋体" charset="0"/>
              </a:rPr>
              <a:t>  </a:t>
            </a:r>
          </a:p>
          <a:p>
            <a:pPr eaLnBrk="1">
              <a:lnSpc>
                <a:spcPct val="105000"/>
              </a:lnSpc>
              <a:buFont typeface="Monotype Sorts" charset="2"/>
              <a:buNone/>
            </a:pPr>
            <a:r>
              <a:rPr lang="en-US" altLang="zh-CN" sz="2000">
                <a:solidFill>
                  <a:srgbClr val="FF0000"/>
                </a:solidFill>
                <a:ea typeface="宋体" charset="0"/>
              </a:rPr>
              <a:t>	</a:t>
            </a:r>
            <a:r>
              <a:rPr lang="zh-CN" altLang="en-US" sz="2000">
                <a:solidFill>
                  <a:srgbClr val="FF0000"/>
                </a:solidFill>
                <a:ea typeface="宋体" charset="0"/>
              </a:rPr>
              <a:t>      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int score[50],i;</a:t>
            </a:r>
          </a:p>
          <a:p>
            <a:pPr eaLnBrk="1">
              <a:lnSpc>
                <a:spcPct val="105000"/>
              </a:lnSpc>
              <a:buFont typeface="Monotype Sorts" charset="2"/>
              <a:buNone/>
            </a:pP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     	for (i=0;i&lt;50;i++)</a:t>
            </a:r>
          </a:p>
          <a:p>
            <a:pPr eaLnBrk="1">
              <a:lnSpc>
                <a:spcPct val="105000"/>
              </a:lnSpc>
              <a:buFont typeface="Monotype Sorts" charset="2"/>
              <a:buNone/>
            </a:pP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      {</a:t>
            </a:r>
          </a:p>
          <a:p>
            <a:pPr eaLnBrk="1">
              <a:lnSpc>
                <a:spcPct val="105000"/>
              </a:lnSpc>
              <a:buFont typeface="Monotype Sorts" charset="2"/>
              <a:buNone/>
            </a:pP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           scanf("%d",&amp;score[i]);</a:t>
            </a:r>
          </a:p>
          <a:p>
            <a:pPr eaLnBrk="1">
              <a:lnSpc>
                <a:spcPct val="105000"/>
              </a:lnSpc>
              <a:buFont typeface="Monotype Sorts" charset="2"/>
              <a:buNone/>
            </a:pPr>
            <a:r>
              <a:rPr lang="zh-CN" altLang="en-US" sz="2000">
                <a:solidFill>
                  <a:schemeClr val="accent2"/>
                </a:solidFill>
                <a:latin typeface="Courier New" charset="0"/>
                <a:ea typeface="宋体" charset="0"/>
              </a:rPr>
              <a:t>      </a:t>
            </a:r>
            <a:r>
              <a:rPr lang="en-US" altLang="zh-CN" sz="2000">
                <a:solidFill>
                  <a:schemeClr val="accent2"/>
                </a:solidFill>
                <a:latin typeface="Courier New" charset="0"/>
                <a:ea typeface="宋体" charset="0"/>
              </a:rPr>
              <a:t>}</a:t>
            </a:r>
          </a:p>
        </p:txBody>
      </p:sp>
      <p:sp>
        <p:nvSpPr>
          <p:cNvPr id="6" name="爆炸形 2 5"/>
          <p:cNvSpPr>
            <a:spLocks noChangeArrowheads="1"/>
          </p:cNvSpPr>
          <p:nvPr/>
        </p:nvSpPr>
        <p:spPr bwMode="auto">
          <a:xfrm>
            <a:off x="6037263" y="4508500"/>
            <a:ext cx="2638425" cy="2016125"/>
          </a:xfrm>
          <a:prstGeom prst="irregularSeal2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85D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000">
                <a:solidFill>
                  <a:srgbClr val="000066"/>
                </a:solidFill>
                <a:latin typeface="Calibri" charset="0"/>
                <a:ea typeface="宋体" charset="0"/>
              </a:rPr>
              <a:t>保存大量同类型的相关数据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EF76-AD0F-AB48-AC4C-E4DF645508CE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2" name="Text Box 26"/>
          <p:cNvSpPr txBox="1">
            <a:spLocks noChangeArrowheads="1"/>
          </p:cNvSpPr>
          <p:nvPr/>
        </p:nvSpPr>
        <p:spPr bwMode="auto">
          <a:xfrm>
            <a:off x="2105024" y="347307"/>
            <a:ext cx="4555207" cy="625004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#include&lt;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stdio.h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&gt;</a:t>
            </a:r>
          </a:p>
          <a:p>
            <a:pPr eaLnBrk="0" hangingPunct="0">
              <a:defRPr/>
            </a:pP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int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main()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{   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int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a[10],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i,j,t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;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 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printf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("Input 10 numbers:\n");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 for(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i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=0;i&lt;10;i++)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 {   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scanf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("%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d",&amp;a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[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i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]);  }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 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printf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("\n");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rgbClr val="0000FF"/>
                </a:solidFill>
                <a:latin typeface="Arial" charset="0"/>
                <a:ea typeface="宋体" pitchFamily="2" charset="-122"/>
                <a:cs typeface="Arial" charset="0"/>
              </a:rPr>
              <a:t>    for(j=0;j&lt;9;j++)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 </a:t>
            </a:r>
            <a:r>
              <a:rPr lang="en-US" altLang="zh-CN" sz="1600" b="0" dirty="0">
                <a:solidFill>
                  <a:srgbClr val="0000FF"/>
                </a:solidFill>
                <a:latin typeface="Arial" charset="0"/>
                <a:ea typeface="宋体" pitchFamily="2" charset="-122"/>
                <a:cs typeface="Arial" charset="0"/>
              </a:rPr>
              <a:t>{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</a:t>
            </a:r>
            <a:r>
              <a:rPr lang="en-US" altLang="zh-CN" sz="1600" b="0" dirty="0">
                <a:solidFill>
                  <a:srgbClr val="FF6600"/>
                </a:solidFill>
                <a:latin typeface="Arial" charset="0"/>
                <a:ea typeface="宋体" pitchFamily="2" charset="-122"/>
                <a:cs typeface="Arial" charset="0"/>
              </a:rPr>
              <a:t>for(</a:t>
            </a:r>
            <a:r>
              <a:rPr lang="en-US" altLang="zh-CN" sz="1600" b="0" dirty="0" err="1">
                <a:solidFill>
                  <a:srgbClr val="FF6600"/>
                </a:solidFill>
                <a:latin typeface="Arial" charset="0"/>
                <a:ea typeface="宋体" pitchFamily="2" charset="-122"/>
                <a:cs typeface="Arial" charset="0"/>
              </a:rPr>
              <a:t>i</a:t>
            </a:r>
            <a:r>
              <a:rPr lang="en-US" altLang="zh-CN" sz="1600" b="0" dirty="0">
                <a:solidFill>
                  <a:srgbClr val="FF6600"/>
                </a:solidFill>
                <a:latin typeface="Arial" charset="0"/>
                <a:ea typeface="宋体" pitchFamily="2" charset="-122"/>
                <a:cs typeface="Arial" charset="0"/>
              </a:rPr>
              <a:t>=0;i&lt;9-j;i++)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      </a:t>
            </a:r>
            <a:r>
              <a:rPr lang="en-US" altLang="zh-CN" sz="1600" b="0" dirty="0">
                <a:solidFill>
                  <a:srgbClr val="FF6600"/>
                </a:solidFill>
                <a:latin typeface="Arial" charset="0"/>
                <a:ea typeface="宋体" pitchFamily="2" charset="-122"/>
                <a:cs typeface="Arial" charset="0"/>
              </a:rPr>
              <a:t>{ 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</a:t>
            </a:r>
            <a:r>
              <a:rPr lang="en-US" altLang="zh-CN" sz="1600" b="0" dirty="0">
                <a:solidFill>
                  <a:schemeClr val="accent3"/>
                </a:solidFill>
                <a:latin typeface="Arial" charset="0"/>
                <a:ea typeface="宋体" pitchFamily="2" charset="-122"/>
                <a:cs typeface="Arial" charset="0"/>
              </a:rPr>
              <a:t>if(a[</a:t>
            </a:r>
            <a:r>
              <a:rPr lang="en-US" altLang="zh-CN" sz="1600" b="0" dirty="0" err="1">
                <a:solidFill>
                  <a:schemeClr val="accent3"/>
                </a:solidFill>
                <a:latin typeface="Arial" charset="0"/>
                <a:ea typeface="宋体" pitchFamily="2" charset="-122"/>
                <a:cs typeface="Arial" charset="0"/>
              </a:rPr>
              <a:t>i</a:t>
            </a:r>
            <a:r>
              <a:rPr lang="en-US" altLang="zh-CN" sz="1600" b="0" dirty="0">
                <a:solidFill>
                  <a:schemeClr val="accent3"/>
                </a:solidFill>
                <a:latin typeface="Arial" charset="0"/>
                <a:ea typeface="宋体" pitchFamily="2" charset="-122"/>
                <a:cs typeface="Arial" charset="0"/>
              </a:rPr>
              <a:t>]&gt;a[i+1])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accent3"/>
                </a:solidFill>
                <a:latin typeface="Arial" charset="0"/>
                <a:ea typeface="宋体" pitchFamily="2" charset="-122"/>
                <a:cs typeface="Arial" charset="0"/>
              </a:rPr>
              <a:t>             {t=a[</a:t>
            </a:r>
            <a:r>
              <a:rPr lang="en-US" altLang="zh-CN" sz="1600" b="0" dirty="0" err="1">
                <a:solidFill>
                  <a:schemeClr val="accent3"/>
                </a:solidFill>
                <a:latin typeface="Arial" charset="0"/>
                <a:ea typeface="宋体" pitchFamily="2" charset="-122"/>
                <a:cs typeface="Arial" charset="0"/>
              </a:rPr>
              <a:t>i</a:t>
            </a:r>
            <a:r>
              <a:rPr lang="en-US" altLang="zh-CN" sz="1600" b="0" dirty="0">
                <a:solidFill>
                  <a:schemeClr val="accent3"/>
                </a:solidFill>
                <a:latin typeface="Arial" charset="0"/>
                <a:ea typeface="宋体" pitchFamily="2" charset="-122"/>
                <a:cs typeface="Arial" charset="0"/>
              </a:rPr>
              <a:t>]; a[</a:t>
            </a:r>
            <a:r>
              <a:rPr lang="en-US" altLang="zh-CN" sz="1600" b="0" dirty="0" err="1">
                <a:solidFill>
                  <a:schemeClr val="accent3"/>
                </a:solidFill>
                <a:latin typeface="Arial" charset="0"/>
                <a:ea typeface="宋体" pitchFamily="2" charset="-122"/>
                <a:cs typeface="Arial" charset="0"/>
              </a:rPr>
              <a:t>i</a:t>
            </a:r>
            <a:r>
              <a:rPr lang="en-US" altLang="zh-CN" sz="1600" b="0" dirty="0">
                <a:solidFill>
                  <a:schemeClr val="accent3"/>
                </a:solidFill>
                <a:latin typeface="Arial" charset="0"/>
                <a:ea typeface="宋体" pitchFamily="2" charset="-122"/>
                <a:cs typeface="Arial" charset="0"/>
              </a:rPr>
              <a:t>]=a[i+1]; a[i+1]=t;}</a:t>
            </a:r>
          </a:p>
          <a:p>
            <a:pPr eaLnBrk="0" hangingPunct="0">
              <a:defRPr/>
            </a:pPr>
            <a:r>
              <a:rPr lang="zh-CN" altLang="en-US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       </a:t>
            </a:r>
            <a:r>
              <a:rPr lang="en-US" altLang="zh-CN" sz="1600" b="0" dirty="0">
                <a:solidFill>
                  <a:srgbClr val="FF6600"/>
                </a:solidFill>
                <a:latin typeface="Arial" charset="0"/>
                <a:ea typeface="宋体" pitchFamily="2" charset="-122"/>
                <a:cs typeface="Arial" charset="0"/>
              </a:rPr>
              <a:t>}</a:t>
            </a:r>
          </a:p>
          <a:p>
            <a:pPr eaLnBrk="0" hangingPunct="0">
              <a:defRPr/>
            </a:pPr>
            <a:r>
              <a:rPr lang="zh-CN" altLang="en-US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</a:t>
            </a:r>
            <a:r>
              <a:rPr lang="zh-CN" altLang="en-US" sz="1600" b="0" dirty="0">
                <a:solidFill>
                  <a:srgbClr val="0000FF"/>
                </a:solidFill>
                <a:latin typeface="Arial" charset="0"/>
                <a:ea typeface="宋体" pitchFamily="2" charset="-122"/>
                <a:cs typeface="Arial" charset="0"/>
              </a:rPr>
              <a:t> </a:t>
            </a:r>
            <a:r>
              <a:rPr lang="en-US" altLang="zh-CN" sz="1600" b="0" dirty="0">
                <a:solidFill>
                  <a:srgbClr val="0000FF"/>
                </a:solidFill>
                <a:latin typeface="Arial" charset="0"/>
                <a:ea typeface="宋体" pitchFamily="2" charset="-122"/>
                <a:cs typeface="Arial" charset="0"/>
              </a:rPr>
              <a:t>}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 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printf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("The sorted numbers:\n");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 for(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i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=0;i&lt;10;i++)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    {	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printf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("%d ",a[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i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]);	}</a:t>
            </a:r>
          </a:p>
          <a:p>
            <a:pPr eaLnBrk="0" hangingPunct="0">
              <a:defRPr/>
            </a:pPr>
            <a:r>
              <a:rPr lang="en-US" altLang="zh-CN" sz="1600" b="0" dirty="0">
                <a:solidFill>
                  <a:schemeClr val="tx1"/>
                </a:solidFill>
                <a:latin typeface="Arial" charset="0"/>
                <a:ea typeface="宋体" pitchFamily="2" charset="-122"/>
                <a:cs typeface="Arial" charset="0"/>
              </a:rPr>
              <a:t>}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599B-7458-DE42-8006-73D6A35B04DC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54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747713" y="263525"/>
            <a:ext cx="54403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800">
                <a:solidFill>
                  <a:schemeClr val="tx1"/>
                </a:solidFill>
              </a:rPr>
              <a:t>例</a:t>
            </a:r>
            <a:r>
              <a:rPr lang="en-US" altLang="zh-CN" sz="2800">
                <a:solidFill>
                  <a:schemeClr val="tx1"/>
                </a:solidFill>
              </a:rPr>
              <a:t>4</a:t>
            </a:r>
            <a:r>
              <a:rPr lang="zh-CN" altLang="en-US" sz="2800">
                <a:solidFill>
                  <a:schemeClr val="tx1"/>
                </a:solidFill>
              </a:rPr>
              <a:t>  用选择法对</a:t>
            </a:r>
            <a:r>
              <a:rPr lang="en-US" altLang="zh-CN" sz="2800">
                <a:solidFill>
                  <a:schemeClr val="tx1"/>
                </a:solidFill>
              </a:rPr>
              <a:t>10</a:t>
            </a:r>
            <a:r>
              <a:rPr lang="zh-CN" altLang="en-US" sz="2800">
                <a:solidFill>
                  <a:schemeClr val="tx1"/>
                </a:solidFill>
              </a:rPr>
              <a:t>个数排序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1068388" y="1031113"/>
            <a:ext cx="6642100" cy="5449826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marL="342900" indent="-3429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 lvl="1"/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排序过程：</a:t>
            </a:r>
          </a:p>
          <a:p>
            <a:pPr lvl="1"/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（</a:t>
            </a:r>
            <a:r>
              <a:rPr lang="en-US" altLang="zh-CN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1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）首先通过</a:t>
            </a:r>
            <a:r>
              <a:rPr lang="en-US" altLang="zh-CN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n-1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次比较，从</a:t>
            </a:r>
            <a:r>
              <a:rPr lang="en-US" altLang="zh-CN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n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个数中找出最小的，</a:t>
            </a:r>
            <a:r>
              <a:rPr lang="zh-CN" altLang="zh-CN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将它与第一个数交换</a:t>
            </a:r>
            <a:r>
              <a:rPr lang="zh-CN" altLang="zh-CN" b="0" dirty="0">
                <a:solidFill>
                  <a:schemeClr val="tx1"/>
                </a:solidFill>
                <a:ea typeface="华文楷体" charset="-122"/>
              </a:rPr>
              <a:t>—</a:t>
            </a:r>
            <a:r>
              <a:rPr lang="zh-CN" altLang="en-US" b="0" dirty="0">
                <a:solidFill>
                  <a:srgbClr val="0000FF"/>
                </a:solidFill>
                <a:latin typeface="华文楷体" charset="-122"/>
                <a:ea typeface="华文楷体" charset="-122"/>
              </a:rPr>
              <a:t>第一趟选择排序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，结果</a:t>
            </a:r>
            <a:r>
              <a:rPr lang="zh-CN" altLang="en-US" b="0" dirty="0">
                <a:solidFill>
                  <a:srgbClr val="FF0000"/>
                </a:solidFill>
                <a:latin typeface="华文楷体" charset="-122"/>
                <a:ea typeface="华文楷体" charset="-122"/>
              </a:rPr>
              <a:t>最小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的数被安置在第一个元素位置上</a:t>
            </a:r>
          </a:p>
          <a:p>
            <a:pPr lvl="1"/>
            <a:endParaRPr lang="zh-CN" altLang="zh-CN" b="0" dirty="0">
              <a:solidFill>
                <a:schemeClr val="tx1"/>
              </a:solidFill>
              <a:latin typeface="华文楷体" charset="-122"/>
              <a:ea typeface="华文楷体" charset="-122"/>
            </a:endParaRPr>
          </a:p>
          <a:p>
            <a:pPr lvl="1"/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（</a:t>
            </a:r>
            <a:r>
              <a:rPr lang="zh-CN" altLang="zh-CN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）再通过</a:t>
            </a:r>
            <a:r>
              <a:rPr lang="en-US" altLang="zh-CN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n-2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次比较，从剩余的</a:t>
            </a:r>
            <a:r>
              <a:rPr lang="en-US" altLang="zh-CN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n-1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个数中找出关键字</a:t>
            </a:r>
            <a:r>
              <a:rPr lang="zh-CN" altLang="en-US" b="0" dirty="0">
                <a:solidFill>
                  <a:srgbClr val="FF0000"/>
                </a:solidFill>
                <a:latin typeface="华文楷体" charset="-122"/>
                <a:ea typeface="华文楷体" charset="-122"/>
              </a:rPr>
              <a:t>次小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的记录，将它与第二个数交换</a:t>
            </a:r>
            <a:r>
              <a:rPr lang="zh-CN" altLang="zh-CN" b="0" dirty="0">
                <a:solidFill>
                  <a:schemeClr val="tx1"/>
                </a:solidFill>
                <a:ea typeface="华文楷体" charset="-122"/>
              </a:rPr>
              <a:t>—</a:t>
            </a:r>
            <a:r>
              <a:rPr lang="zh-CN" altLang="en-US" b="0" dirty="0">
                <a:solidFill>
                  <a:srgbClr val="0000FF"/>
                </a:solidFill>
                <a:latin typeface="华文楷体" charset="-122"/>
                <a:ea typeface="华文楷体" charset="-122"/>
              </a:rPr>
              <a:t>第二趟选择排序</a:t>
            </a:r>
          </a:p>
          <a:p>
            <a:pPr lvl="1"/>
            <a:endParaRPr lang="zh-CN" altLang="zh-CN" b="0" dirty="0">
              <a:solidFill>
                <a:schemeClr val="tx1"/>
              </a:solidFill>
              <a:latin typeface="华文楷体" charset="-122"/>
              <a:ea typeface="华文楷体" charset="-122"/>
            </a:endParaRPr>
          </a:p>
          <a:p>
            <a:pPr lvl="1"/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（</a:t>
            </a:r>
            <a:r>
              <a:rPr lang="zh-CN" altLang="zh-CN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3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）重复上述过程，共经过</a:t>
            </a:r>
            <a:r>
              <a:rPr lang="en-US" altLang="zh-CN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n-1</a:t>
            </a:r>
            <a:r>
              <a:rPr lang="zh-CN" altLang="en-US" b="0" dirty="0">
                <a:solidFill>
                  <a:schemeClr val="tx1"/>
                </a:solidFill>
                <a:latin typeface="华文楷体" charset="-122"/>
                <a:ea typeface="华文楷体" charset="-122"/>
              </a:rPr>
              <a:t>趟排序后，排序结束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E63C-256C-F445-BCC8-877129A123EA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97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773113" y="909638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000" b="0">
                <a:solidFill>
                  <a:srgbClr val="000000"/>
                </a:solidFill>
              </a:rPr>
              <a:t>例</a:t>
            </a:r>
          </a:p>
        </p:txBody>
      </p:sp>
      <p:sp>
        <p:nvSpPr>
          <p:cNvPr id="34818" name="Text Box 3"/>
          <p:cNvSpPr txBox="1">
            <a:spLocks noChangeArrowheads="1"/>
          </p:cNvSpPr>
          <p:nvPr/>
        </p:nvSpPr>
        <p:spPr bwMode="auto">
          <a:xfrm>
            <a:off x="2606675" y="71437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endParaRPr lang="zh-CN" altLang="en-US" sz="2000" b="0">
              <a:solidFill>
                <a:schemeClr val="bg2"/>
              </a:solidFill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1825625" y="904875"/>
            <a:ext cx="5357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000">
                <a:solidFill>
                  <a:schemeClr val="tx1"/>
                </a:solidFill>
              </a:rPr>
              <a:t>初始：   </a:t>
            </a:r>
            <a:r>
              <a:rPr lang="en-US" altLang="zh-CN" sz="2000">
                <a:solidFill>
                  <a:schemeClr val="tx1"/>
                </a:solidFill>
              </a:rPr>
              <a:t>[ 49     38     65     97     76     13     27 ]</a:t>
            </a: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3048000" y="327025"/>
            <a:ext cx="311150" cy="625475"/>
            <a:chOff x="1920" y="206"/>
            <a:chExt cx="196" cy="394"/>
          </a:xfrm>
        </p:grpSpPr>
        <p:sp>
          <p:nvSpPr>
            <p:cNvPr id="34890" name="Line 6"/>
            <p:cNvSpPr>
              <a:spLocks noChangeShapeType="1"/>
            </p:cNvSpPr>
            <p:nvPr/>
          </p:nvSpPr>
          <p:spPr bwMode="auto">
            <a:xfrm>
              <a:off x="2000" y="422"/>
              <a:ext cx="0" cy="17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91" name="Text Box 7"/>
            <p:cNvSpPr txBox="1">
              <a:spLocks noChangeArrowheads="1"/>
            </p:cNvSpPr>
            <p:nvPr/>
          </p:nvSpPr>
          <p:spPr bwMode="auto">
            <a:xfrm>
              <a:off x="1920" y="20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 sz="2000" b="0">
                  <a:solidFill>
                    <a:srgbClr val="0000FF"/>
                  </a:solidFill>
                </a:rPr>
                <a:t>k</a:t>
              </a:r>
            </a:p>
          </p:txBody>
        </p:sp>
      </p:grpSp>
      <p:grpSp>
        <p:nvGrpSpPr>
          <p:cNvPr id="3" name="Group 98"/>
          <p:cNvGrpSpPr>
            <a:grpSpLocks/>
          </p:cNvGrpSpPr>
          <p:nvPr/>
        </p:nvGrpSpPr>
        <p:grpSpPr bwMode="auto">
          <a:xfrm>
            <a:off x="3781425" y="1258888"/>
            <a:ext cx="280988" cy="601662"/>
            <a:chOff x="2320" y="767"/>
            <a:chExt cx="177" cy="379"/>
          </a:xfrm>
        </p:grpSpPr>
        <p:sp>
          <p:nvSpPr>
            <p:cNvPr id="34888" name="Line 9"/>
            <p:cNvSpPr>
              <a:spLocks noChangeShapeType="1"/>
            </p:cNvSpPr>
            <p:nvPr/>
          </p:nvSpPr>
          <p:spPr bwMode="auto">
            <a:xfrm flipV="1">
              <a:off x="2400" y="767"/>
              <a:ext cx="0" cy="166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89" name="Text Box 10"/>
            <p:cNvSpPr txBox="1">
              <a:spLocks noChangeArrowheads="1"/>
            </p:cNvSpPr>
            <p:nvPr/>
          </p:nvSpPr>
          <p:spPr bwMode="auto">
            <a:xfrm>
              <a:off x="2320" y="894"/>
              <a:ext cx="17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 sz="2000" b="0">
                  <a:solidFill>
                    <a:srgbClr val="FF00FF"/>
                  </a:solidFill>
                </a:rPr>
                <a:t>j</a:t>
              </a:r>
            </a:p>
          </p:txBody>
        </p:sp>
      </p:grpSp>
      <p:sp>
        <p:nvSpPr>
          <p:cNvPr id="54304" name="Text Box 32"/>
          <p:cNvSpPr txBox="1">
            <a:spLocks noChangeArrowheads="1"/>
          </p:cNvSpPr>
          <p:nvPr/>
        </p:nvSpPr>
        <p:spPr bwMode="auto">
          <a:xfrm>
            <a:off x="1336675" y="942975"/>
            <a:ext cx="523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2000" b="0">
                <a:solidFill>
                  <a:srgbClr val="000000"/>
                </a:solidFill>
              </a:rPr>
              <a:t>i=1</a:t>
            </a:r>
          </a:p>
        </p:txBody>
      </p:sp>
      <p:sp>
        <p:nvSpPr>
          <p:cNvPr id="54305" name="Text Box 33"/>
          <p:cNvSpPr txBox="1">
            <a:spLocks noChangeArrowheads="1"/>
          </p:cNvSpPr>
          <p:nvPr/>
        </p:nvSpPr>
        <p:spPr bwMode="auto">
          <a:xfrm>
            <a:off x="3063875" y="949325"/>
            <a:ext cx="438150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0" dirty="0">
                <a:solidFill>
                  <a:srgbClr val="008000"/>
                </a:solidFill>
                <a:latin typeface="Times New Roman" pitchFamily="18" charset="0"/>
                <a:ea typeface="宋体" pitchFamily="2" charset="-122"/>
              </a:rPr>
              <a:t>13</a:t>
            </a:r>
          </a:p>
        </p:txBody>
      </p:sp>
      <p:sp>
        <p:nvSpPr>
          <p:cNvPr id="54306" name="Text Box 34"/>
          <p:cNvSpPr txBox="1">
            <a:spLocks noChangeArrowheads="1"/>
          </p:cNvSpPr>
          <p:nvPr/>
        </p:nvSpPr>
        <p:spPr bwMode="auto">
          <a:xfrm>
            <a:off x="5870575" y="944563"/>
            <a:ext cx="438150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0" dirty="0">
                <a:solidFill>
                  <a:srgbClr val="008000"/>
                </a:solidFill>
                <a:latin typeface="Times New Roman" pitchFamily="18" charset="0"/>
                <a:ea typeface="宋体" pitchFamily="2" charset="-122"/>
              </a:rPr>
              <a:t>49</a:t>
            </a:r>
          </a:p>
        </p:txBody>
      </p:sp>
      <p:sp>
        <p:nvSpPr>
          <p:cNvPr id="54307" name="Text Box 35"/>
          <p:cNvSpPr txBox="1">
            <a:spLocks noChangeArrowheads="1"/>
          </p:cNvSpPr>
          <p:nvPr/>
        </p:nvSpPr>
        <p:spPr bwMode="auto">
          <a:xfrm>
            <a:off x="1784350" y="2501900"/>
            <a:ext cx="5421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000">
                <a:solidFill>
                  <a:srgbClr val="000000"/>
                </a:solidFill>
              </a:rPr>
              <a:t>一趟：    </a:t>
            </a:r>
            <a:r>
              <a:rPr lang="en-US" altLang="zh-CN" sz="2000">
                <a:solidFill>
                  <a:srgbClr val="000000"/>
                </a:solidFill>
              </a:rPr>
              <a:t>13     [38     65     97     76     49     27 ]</a:t>
            </a:r>
          </a:p>
        </p:txBody>
      </p:sp>
      <p:sp>
        <p:nvSpPr>
          <p:cNvPr id="54308" name="Text Box 36"/>
          <p:cNvSpPr txBox="1">
            <a:spLocks noChangeArrowheads="1"/>
          </p:cNvSpPr>
          <p:nvPr/>
        </p:nvSpPr>
        <p:spPr bwMode="auto">
          <a:xfrm>
            <a:off x="1366838" y="2471738"/>
            <a:ext cx="523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2000" b="0">
                <a:solidFill>
                  <a:srgbClr val="000000"/>
                </a:solidFill>
              </a:rPr>
              <a:t>i=2</a:t>
            </a:r>
          </a:p>
        </p:txBody>
      </p:sp>
      <p:sp>
        <p:nvSpPr>
          <p:cNvPr id="54330" name="Text Box 58"/>
          <p:cNvSpPr txBox="1">
            <a:spLocks noChangeArrowheads="1"/>
          </p:cNvSpPr>
          <p:nvPr/>
        </p:nvSpPr>
        <p:spPr bwMode="auto">
          <a:xfrm>
            <a:off x="3695700" y="2532063"/>
            <a:ext cx="438150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ea typeface="宋体" pitchFamily="2" charset="-122"/>
              </a:rPr>
              <a:t>27</a:t>
            </a:r>
          </a:p>
        </p:txBody>
      </p:sp>
      <p:sp>
        <p:nvSpPr>
          <p:cNvPr id="54331" name="Text Box 59"/>
          <p:cNvSpPr txBox="1">
            <a:spLocks noChangeArrowheads="1"/>
          </p:cNvSpPr>
          <p:nvPr/>
        </p:nvSpPr>
        <p:spPr bwMode="auto">
          <a:xfrm>
            <a:off x="6413500" y="2514600"/>
            <a:ext cx="5492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ea typeface="宋体" pitchFamily="2" charset="-122"/>
              </a:rPr>
              <a:t>38</a:t>
            </a:r>
          </a:p>
        </p:txBody>
      </p:sp>
      <p:grpSp>
        <p:nvGrpSpPr>
          <p:cNvPr id="4" name="Group 130"/>
          <p:cNvGrpSpPr>
            <a:grpSpLocks/>
          </p:cNvGrpSpPr>
          <p:nvPr/>
        </p:nvGrpSpPr>
        <p:grpSpPr bwMode="auto">
          <a:xfrm>
            <a:off x="1863725" y="3521075"/>
            <a:ext cx="5484813" cy="601663"/>
            <a:chOff x="1174" y="2218"/>
            <a:chExt cx="3455" cy="379"/>
          </a:xfrm>
        </p:grpSpPr>
        <p:sp>
          <p:nvSpPr>
            <p:cNvPr id="34883" name="Text Box 61"/>
            <p:cNvSpPr txBox="1">
              <a:spLocks noChangeArrowheads="1"/>
            </p:cNvSpPr>
            <p:nvPr/>
          </p:nvSpPr>
          <p:spPr bwMode="auto">
            <a:xfrm>
              <a:off x="1174" y="2218"/>
              <a:ext cx="34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zh-CN" altLang="en-US" sz="2000">
                  <a:solidFill>
                    <a:srgbClr val="000000"/>
                  </a:solidFill>
                </a:rPr>
                <a:t>二趟：    </a:t>
              </a:r>
              <a:r>
                <a:rPr lang="en-US" altLang="zh-CN" sz="2000">
                  <a:solidFill>
                    <a:srgbClr val="FF0000"/>
                  </a:solidFill>
                </a:rPr>
                <a:t>13      27     </a:t>
              </a:r>
              <a:r>
                <a:rPr lang="en-US" altLang="zh-CN" sz="2000">
                  <a:solidFill>
                    <a:srgbClr val="000000"/>
                  </a:solidFill>
                </a:rPr>
                <a:t>[65     97     76     49     38 ]</a:t>
              </a:r>
            </a:p>
          </p:txBody>
        </p:sp>
        <p:grpSp>
          <p:nvGrpSpPr>
            <p:cNvPr id="34884" name="Group 129"/>
            <p:cNvGrpSpPr>
              <a:grpSpLocks/>
            </p:cNvGrpSpPr>
            <p:nvPr/>
          </p:nvGrpSpPr>
          <p:grpSpPr bwMode="auto">
            <a:xfrm>
              <a:off x="2919" y="2435"/>
              <a:ext cx="1420" cy="162"/>
              <a:chOff x="2919" y="2435"/>
              <a:chExt cx="1420" cy="162"/>
            </a:xfrm>
          </p:grpSpPr>
          <p:sp>
            <p:nvSpPr>
              <p:cNvPr id="24655" name="Line 62"/>
              <p:cNvSpPr>
                <a:spLocks noChangeShapeType="1"/>
              </p:cNvSpPr>
              <p:nvPr/>
            </p:nvSpPr>
            <p:spPr bwMode="auto">
              <a:xfrm>
                <a:off x="4338" y="2453"/>
                <a:ext cx="1" cy="144"/>
              </a:xfrm>
              <a:prstGeom prst="line">
                <a:avLst/>
              </a:prstGeom>
              <a:noFill/>
              <a:ln w="9525">
                <a:solidFill>
                  <a:schemeClr val="accent5">
                    <a:lumMod val="50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cs typeface="宋体" charset="0"/>
                </a:endParaRPr>
              </a:p>
            </p:txBody>
          </p:sp>
          <p:sp>
            <p:nvSpPr>
              <p:cNvPr id="24656" name="Line 63"/>
              <p:cNvSpPr>
                <a:spLocks noChangeShapeType="1"/>
              </p:cNvSpPr>
              <p:nvPr/>
            </p:nvSpPr>
            <p:spPr bwMode="auto">
              <a:xfrm flipV="1">
                <a:off x="2919" y="2435"/>
                <a:ext cx="0" cy="122"/>
              </a:xfrm>
              <a:prstGeom prst="line">
                <a:avLst/>
              </a:prstGeom>
              <a:noFill/>
              <a:ln w="9525">
                <a:solidFill>
                  <a:schemeClr val="accent5">
                    <a:lumMod val="50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cs typeface="宋体" charset="0"/>
                </a:endParaRPr>
              </a:p>
            </p:txBody>
          </p:sp>
          <p:sp>
            <p:nvSpPr>
              <p:cNvPr id="24657" name="Line 64"/>
              <p:cNvSpPr>
                <a:spLocks noChangeShapeType="1"/>
              </p:cNvSpPr>
              <p:nvPr/>
            </p:nvSpPr>
            <p:spPr bwMode="auto">
              <a:xfrm>
                <a:off x="2934" y="2561"/>
                <a:ext cx="1389" cy="0"/>
              </a:xfrm>
              <a:prstGeom prst="line">
                <a:avLst/>
              </a:prstGeom>
              <a:noFill/>
              <a:ln w="9525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cs typeface="宋体" charset="0"/>
                </a:endParaRPr>
              </a:p>
            </p:txBody>
          </p:sp>
        </p:grpSp>
      </p:grpSp>
      <p:grpSp>
        <p:nvGrpSpPr>
          <p:cNvPr id="6" name="Group 132"/>
          <p:cNvGrpSpPr>
            <a:grpSpLocks/>
          </p:cNvGrpSpPr>
          <p:nvPr/>
        </p:nvGrpSpPr>
        <p:grpSpPr bwMode="auto">
          <a:xfrm>
            <a:off x="1863725" y="4254500"/>
            <a:ext cx="5484813" cy="533400"/>
            <a:chOff x="1174" y="2680"/>
            <a:chExt cx="3455" cy="336"/>
          </a:xfrm>
        </p:grpSpPr>
        <p:sp>
          <p:nvSpPr>
            <p:cNvPr id="34878" name="Text Box 66"/>
            <p:cNvSpPr txBox="1">
              <a:spLocks noChangeArrowheads="1"/>
            </p:cNvSpPr>
            <p:nvPr/>
          </p:nvSpPr>
          <p:spPr bwMode="auto">
            <a:xfrm>
              <a:off x="1174" y="2680"/>
              <a:ext cx="34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zh-CN" altLang="en-US" sz="2000" b="0">
                  <a:solidFill>
                    <a:schemeClr val="tx1"/>
                  </a:solidFill>
                </a:rPr>
                <a:t>三趟：    </a:t>
              </a:r>
              <a:r>
                <a:rPr lang="en-US" altLang="zh-CN" sz="2000" b="0">
                  <a:solidFill>
                    <a:srgbClr val="FF0000"/>
                  </a:solidFill>
                </a:rPr>
                <a:t>13      27     38     </a:t>
              </a:r>
              <a:r>
                <a:rPr lang="en-US" altLang="zh-CN" sz="2000" b="0">
                  <a:solidFill>
                    <a:schemeClr val="tx1"/>
                  </a:solidFill>
                </a:rPr>
                <a:t>[97     76     49     65 ]</a:t>
              </a:r>
            </a:p>
          </p:txBody>
        </p:sp>
        <p:grpSp>
          <p:nvGrpSpPr>
            <p:cNvPr id="34879" name="Group 131"/>
            <p:cNvGrpSpPr>
              <a:grpSpLocks/>
            </p:cNvGrpSpPr>
            <p:nvPr/>
          </p:nvGrpSpPr>
          <p:grpSpPr bwMode="auto">
            <a:xfrm>
              <a:off x="3279" y="2872"/>
              <a:ext cx="709" cy="144"/>
              <a:chOff x="3279" y="2872"/>
              <a:chExt cx="709" cy="144"/>
            </a:xfrm>
          </p:grpSpPr>
          <p:sp>
            <p:nvSpPr>
              <p:cNvPr id="34880" name="Line 67"/>
              <p:cNvSpPr>
                <a:spLocks noChangeShapeType="1"/>
              </p:cNvSpPr>
              <p:nvPr/>
            </p:nvSpPr>
            <p:spPr bwMode="auto">
              <a:xfrm>
                <a:off x="3987" y="2872"/>
                <a:ext cx="1" cy="144"/>
              </a:xfrm>
              <a:prstGeom prst="line">
                <a:avLst/>
              </a:prstGeom>
              <a:noFill/>
              <a:ln w="9525">
                <a:solidFill>
                  <a:srgbClr val="936A0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81" name="Line 68"/>
              <p:cNvSpPr>
                <a:spLocks noChangeShapeType="1"/>
              </p:cNvSpPr>
              <p:nvPr/>
            </p:nvSpPr>
            <p:spPr bwMode="auto">
              <a:xfrm flipV="1">
                <a:off x="3279" y="2877"/>
                <a:ext cx="0" cy="122"/>
              </a:xfrm>
              <a:prstGeom prst="line">
                <a:avLst/>
              </a:prstGeom>
              <a:noFill/>
              <a:ln w="9525">
                <a:solidFill>
                  <a:srgbClr val="936A0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82" name="Line 69"/>
              <p:cNvSpPr>
                <a:spLocks noChangeShapeType="1"/>
              </p:cNvSpPr>
              <p:nvPr/>
            </p:nvSpPr>
            <p:spPr bwMode="auto">
              <a:xfrm>
                <a:off x="3288" y="3007"/>
                <a:ext cx="688" cy="0"/>
              </a:xfrm>
              <a:prstGeom prst="line">
                <a:avLst/>
              </a:prstGeom>
              <a:noFill/>
              <a:ln w="9525">
                <a:solidFill>
                  <a:srgbClr val="936A0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Group 134"/>
          <p:cNvGrpSpPr>
            <a:grpSpLocks/>
          </p:cNvGrpSpPr>
          <p:nvPr/>
        </p:nvGrpSpPr>
        <p:grpSpPr bwMode="auto">
          <a:xfrm>
            <a:off x="1863725" y="4776788"/>
            <a:ext cx="5484813" cy="568325"/>
            <a:chOff x="1174" y="3009"/>
            <a:chExt cx="3455" cy="358"/>
          </a:xfrm>
        </p:grpSpPr>
        <p:sp>
          <p:nvSpPr>
            <p:cNvPr id="34873" name="Text Box 71"/>
            <p:cNvSpPr txBox="1">
              <a:spLocks noChangeArrowheads="1"/>
            </p:cNvSpPr>
            <p:nvPr/>
          </p:nvSpPr>
          <p:spPr bwMode="auto">
            <a:xfrm>
              <a:off x="1174" y="3009"/>
              <a:ext cx="34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zh-CN" altLang="en-US" sz="2000" b="0">
                  <a:solidFill>
                    <a:schemeClr val="tx1"/>
                  </a:solidFill>
                </a:rPr>
                <a:t>四趟：    </a:t>
              </a:r>
              <a:r>
                <a:rPr lang="en-US" altLang="zh-CN" sz="2000" b="0">
                  <a:solidFill>
                    <a:srgbClr val="FF0000"/>
                  </a:solidFill>
                </a:rPr>
                <a:t>13      27     38     49 </a:t>
              </a:r>
              <a:r>
                <a:rPr lang="en-US" altLang="zh-CN" sz="2000" b="0">
                  <a:solidFill>
                    <a:schemeClr val="tx1"/>
                  </a:solidFill>
                </a:rPr>
                <a:t>    [76     97     65 ]</a:t>
              </a:r>
            </a:p>
          </p:txBody>
        </p:sp>
        <p:grpSp>
          <p:nvGrpSpPr>
            <p:cNvPr id="34874" name="Group 133"/>
            <p:cNvGrpSpPr>
              <a:grpSpLocks/>
            </p:cNvGrpSpPr>
            <p:nvPr/>
          </p:nvGrpSpPr>
          <p:grpSpPr bwMode="auto">
            <a:xfrm>
              <a:off x="3650" y="3223"/>
              <a:ext cx="709" cy="144"/>
              <a:chOff x="3650" y="3223"/>
              <a:chExt cx="709" cy="144"/>
            </a:xfrm>
          </p:grpSpPr>
          <p:sp>
            <p:nvSpPr>
              <p:cNvPr id="34875" name="Line 72"/>
              <p:cNvSpPr>
                <a:spLocks noChangeShapeType="1"/>
              </p:cNvSpPr>
              <p:nvPr/>
            </p:nvSpPr>
            <p:spPr bwMode="auto">
              <a:xfrm>
                <a:off x="4358" y="3223"/>
                <a:ext cx="1" cy="144"/>
              </a:xfrm>
              <a:prstGeom prst="line">
                <a:avLst/>
              </a:prstGeom>
              <a:noFill/>
              <a:ln w="9525">
                <a:solidFill>
                  <a:srgbClr val="936A0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76" name="Line 73"/>
              <p:cNvSpPr>
                <a:spLocks noChangeShapeType="1"/>
              </p:cNvSpPr>
              <p:nvPr/>
            </p:nvSpPr>
            <p:spPr bwMode="auto">
              <a:xfrm flipV="1">
                <a:off x="3650" y="3228"/>
                <a:ext cx="0" cy="122"/>
              </a:xfrm>
              <a:prstGeom prst="line">
                <a:avLst/>
              </a:prstGeom>
              <a:noFill/>
              <a:ln w="9525">
                <a:solidFill>
                  <a:srgbClr val="936A0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77" name="Line 74"/>
              <p:cNvSpPr>
                <a:spLocks noChangeShapeType="1"/>
              </p:cNvSpPr>
              <p:nvPr/>
            </p:nvSpPr>
            <p:spPr bwMode="auto">
              <a:xfrm>
                <a:off x="3659" y="3358"/>
                <a:ext cx="688" cy="0"/>
              </a:xfrm>
              <a:prstGeom prst="line">
                <a:avLst/>
              </a:prstGeom>
              <a:noFill/>
              <a:ln w="9525">
                <a:solidFill>
                  <a:srgbClr val="936A0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Group 136"/>
          <p:cNvGrpSpPr>
            <a:grpSpLocks/>
          </p:cNvGrpSpPr>
          <p:nvPr/>
        </p:nvGrpSpPr>
        <p:grpSpPr bwMode="auto">
          <a:xfrm>
            <a:off x="1863725" y="5334000"/>
            <a:ext cx="5484813" cy="539750"/>
            <a:chOff x="1174" y="3360"/>
            <a:chExt cx="3455" cy="340"/>
          </a:xfrm>
        </p:grpSpPr>
        <p:sp>
          <p:nvSpPr>
            <p:cNvPr id="34868" name="Text Box 76"/>
            <p:cNvSpPr txBox="1">
              <a:spLocks noChangeArrowheads="1"/>
            </p:cNvSpPr>
            <p:nvPr/>
          </p:nvSpPr>
          <p:spPr bwMode="auto">
            <a:xfrm>
              <a:off x="1174" y="3360"/>
              <a:ext cx="34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zh-CN" altLang="en-US" sz="2000" b="0">
                  <a:solidFill>
                    <a:schemeClr val="tx1"/>
                  </a:solidFill>
                </a:rPr>
                <a:t>五趟：    </a:t>
              </a:r>
              <a:r>
                <a:rPr lang="en-US" altLang="zh-CN" sz="2000" b="0">
                  <a:solidFill>
                    <a:srgbClr val="FF0000"/>
                  </a:solidFill>
                </a:rPr>
                <a:t>13      27     38     49     65     </a:t>
              </a:r>
              <a:r>
                <a:rPr lang="en-US" altLang="zh-CN" sz="2000" b="0">
                  <a:solidFill>
                    <a:schemeClr val="tx1"/>
                  </a:solidFill>
                </a:rPr>
                <a:t>[97     76 ]</a:t>
              </a:r>
            </a:p>
          </p:txBody>
        </p:sp>
        <p:grpSp>
          <p:nvGrpSpPr>
            <p:cNvPr id="34869" name="Group 135"/>
            <p:cNvGrpSpPr>
              <a:grpSpLocks/>
            </p:cNvGrpSpPr>
            <p:nvPr/>
          </p:nvGrpSpPr>
          <p:grpSpPr bwMode="auto">
            <a:xfrm>
              <a:off x="3883" y="3556"/>
              <a:ext cx="314" cy="144"/>
              <a:chOff x="3883" y="3556"/>
              <a:chExt cx="314" cy="144"/>
            </a:xfrm>
          </p:grpSpPr>
          <p:sp>
            <p:nvSpPr>
              <p:cNvPr id="34870" name="Line 77"/>
              <p:cNvSpPr>
                <a:spLocks noChangeShapeType="1"/>
              </p:cNvSpPr>
              <p:nvPr/>
            </p:nvSpPr>
            <p:spPr bwMode="auto">
              <a:xfrm>
                <a:off x="4196" y="3556"/>
                <a:ext cx="1" cy="144"/>
              </a:xfrm>
              <a:prstGeom prst="line">
                <a:avLst/>
              </a:prstGeom>
              <a:noFill/>
              <a:ln w="9525">
                <a:solidFill>
                  <a:srgbClr val="936A0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71" name="Line 78"/>
              <p:cNvSpPr>
                <a:spLocks noChangeShapeType="1"/>
              </p:cNvSpPr>
              <p:nvPr/>
            </p:nvSpPr>
            <p:spPr bwMode="auto">
              <a:xfrm flipV="1">
                <a:off x="3888" y="3561"/>
                <a:ext cx="0" cy="122"/>
              </a:xfrm>
              <a:prstGeom prst="line">
                <a:avLst/>
              </a:prstGeom>
              <a:noFill/>
              <a:ln w="9525">
                <a:solidFill>
                  <a:srgbClr val="936A0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72" name="Line 79"/>
              <p:cNvSpPr>
                <a:spLocks noChangeShapeType="1"/>
              </p:cNvSpPr>
              <p:nvPr/>
            </p:nvSpPr>
            <p:spPr bwMode="auto">
              <a:xfrm>
                <a:off x="3883" y="3677"/>
                <a:ext cx="311" cy="0"/>
              </a:xfrm>
              <a:prstGeom prst="line">
                <a:avLst/>
              </a:prstGeom>
              <a:noFill/>
              <a:ln w="9525">
                <a:solidFill>
                  <a:srgbClr val="936A0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4352" name="Text Box 80"/>
          <p:cNvSpPr txBox="1">
            <a:spLocks noChangeArrowheads="1"/>
          </p:cNvSpPr>
          <p:nvPr/>
        </p:nvSpPr>
        <p:spPr bwMode="auto">
          <a:xfrm>
            <a:off x="1863725" y="5899150"/>
            <a:ext cx="5484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000" b="0">
                <a:solidFill>
                  <a:srgbClr val="000000"/>
                </a:solidFill>
              </a:rPr>
              <a:t>六趟：    </a:t>
            </a:r>
            <a:r>
              <a:rPr lang="en-US" altLang="zh-CN" sz="2000" b="0">
                <a:solidFill>
                  <a:srgbClr val="FF0000"/>
                </a:solidFill>
              </a:rPr>
              <a:t>13      27     38     49     65     76</a:t>
            </a:r>
            <a:r>
              <a:rPr lang="en-US" altLang="zh-CN" sz="2000" b="0">
                <a:solidFill>
                  <a:schemeClr val="bg2"/>
                </a:solidFill>
              </a:rPr>
              <a:t>     </a:t>
            </a:r>
            <a:r>
              <a:rPr lang="en-US" altLang="zh-CN" sz="2000" b="0">
                <a:solidFill>
                  <a:schemeClr val="tx1"/>
                </a:solidFill>
              </a:rPr>
              <a:t>[97 ]</a:t>
            </a:r>
          </a:p>
        </p:txBody>
      </p:sp>
      <p:grpSp>
        <p:nvGrpSpPr>
          <p:cNvPr id="12" name="Group 86"/>
          <p:cNvGrpSpPr>
            <a:grpSpLocks/>
          </p:cNvGrpSpPr>
          <p:nvPr/>
        </p:nvGrpSpPr>
        <p:grpSpPr bwMode="auto">
          <a:xfrm>
            <a:off x="5943600" y="319088"/>
            <a:ext cx="311150" cy="625475"/>
            <a:chOff x="1920" y="206"/>
            <a:chExt cx="196" cy="394"/>
          </a:xfrm>
        </p:grpSpPr>
        <p:sp>
          <p:nvSpPr>
            <p:cNvPr id="34866" name="Line 87"/>
            <p:cNvSpPr>
              <a:spLocks noChangeShapeType="1"/>
            </p:cNvSpPr>
            <p:nvPr/>
          </p:nvSpPr>
          <p:spPr bwMode="auto">
            <a:xfrm>
              <a:off x="2000" y="422"/>
              <a:ext cx="0" cy="17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7" name="Text Box 88"/>
            <p:cNvSpPr txBox="1">
              <a:spLocks noChangeArrowheads="1"/>
            </p:cNvSpPr>
            <p:nvPr/>
          </p:nvSpPr>
          <p:spPr bwMode="auto">
            <a:xfrm>
              <a:off x="1920" y="20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 sz="2000" b="0">
                  <a:solidFill>
                    <a:srgbClr val="0000FF"/>
                  </a:solidFill>
                </a:rPr>
                <a:t>k</a:t>
              </a:r>
            </a:p>
          </p:txBody>
        </p:sp>
      </p:grpSp>
      <p:grpSp>
        <p:nvGrpSpPr>
          <p:cNvPr id="13" name="Group 89"/>
          <p:cNvGrpSpPr>
            <a:grpSpLocks/>
          </p:cNvGrpSpPr>
          <p:nvPr/>
        </p:nvGrpSpPr>
        <p:grpSpPr bwMode="auto">
          <a:xfrm>
            <a:off x="6492875" y="1936750"/>
            <a:ext cx="311150" cy="625475"/>
            <a:chOff x="1920" y="206"/>
            <a:chExt cx="196" cy="394"/>
          </a:xfrm>
        </p:grpSpPr>
        <p:sp>
          <p:nvSpPr>
            <p:cNvPr id="34864" name="Line 90"/>
            <p:cNvSpPr>
              <a:spLocks noChangeShapeType="1"/>
            </p:cNvSpPr>
            <p:nvPr/>
          </p:nvSpPr>
          <p:spPr bwMode="auto">
            <a:xfrm>
              <a:off x="2000" y="422"/>
              <a:ext cx="0" cy="17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5" name="Text Box 91"/>
            <p:cNvSpPr txBox="1">
              <a:spLocks noChangeArrowheads="1"/>
            </p:cNvSpPr>
            <p:nvPr/>
          </p:nvSpPr>
          <p:spPr bwMode="auto">
            <a:xfrm>
              <a:off x="1920" y="20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 sz="2000" b="0">
                  <a:solidFill>
                    <a:srgbClr val="0000FF"/>
                  </a:solidFill>
                </a:rPr>
                <a:t>k</a:t>
              </a:r>
            </a:p>
          </p:txBody>
        </p:sp>
      </p:grpSp>
      <p:grpSp>
        <p:nvGrpSpPr>
          <p:cNvPr id="14" name="Group 92"/>
          <p:cNvGrpSpPr>
            <a:grpSpLocks/>
          </p:cNvGrpSpPr>
          <p:nvPr/>
        </p:nvGrpSpPr>
        <p:grpSpPr bwMode="auto">
          <a:xfrm>
            <a:off x="3779838" y="1941513"/>
            <a:ext cx="311150" cy="625475"/>
            <a:chOff x="1920" y="206"/>
            <a:chExt cx="196" cy="394"/>
          </a:xfrm>
        </p:grpSpPr>
        <p:sp>
          <p:nvSpPr>
            <p:cNvPr id="34862" name="Line 93"/>
            <p:cNvSpPr>
              <a:spLocks noChangeShapeType="1"/>
            </p:cNvSpPr>
            <p:nvPr/>
          </p:nvSpPr>
          <p:spPr bwMode="auto">
            <a:xfrm>
              <a:off x="2000" y="422"/>
              <a:ext cx="0" cy="17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3" name="Text Box 94"/>
            <p:cNvSpPr txBox="1">
              <a:spLocks noChangeArrowheads="1"/>
            </p:cNvSpPr>
            <p:nvPr/>
          </p:nvSpPr>
          <p:spPr bwMode="auto">
            <a:xfrm>
              <a:off x="1920" y="20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 sz="2000" b="0">
                  <a:solidFill>
                    <a:srgbClr val="0000FF"/>
                  </a:solidFill>
                </a:rPr>
                <a:t>k</a:t>
              </a:r>
            </a:p>
          </p:txBody>
        </p:sp>
      </p:grpSp>
      <p:grpSp>
        <p:nvGrpSpPr>
          <p:cNvPr id="15" name="Group 95"/>
          <p:cNvGrpSpPr>
            <a:grpSpLocks/>
          </p:cNvGrpSpPr>
          <p:nvPr/>
        </p:nvGrpSpPr>
        <p:grpSpPr bwMode="auto">
          <a:xfrm>
            <a:off x="3676650" y="331788"/>
            <a:ext cx="311150" cy="625475"/>
            <a:chOff x="1920" y="206"/>
            <a:chExt cx="196" cy="394"/>
          </a:xfrm>
        </p:grpSpPr>
        <p:sp>
          <p:nvSpPr>
            <p:cNvPr id="34860" name="Line 96"/>
            <p:cNvSpPr>
              <a:spLocks noChangeShapeType="1"/>
            </p:cNvSpPr>
            <p:nvPr/>
          </p:nvSpPr>
          <p:spPr bwMode="auto">
            <a:xfrm>
              <a:off x="2000" y="422"/>
              <a:ext cx="0" cy="17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1" name="Text Box 97"/>
            <p:cNvSpPr txBox="1">
              <a:spLocks noChangeArrowheads="1"/>
            </p:cNvSpPr>
            <p:nvPr/>
          </p:nvSpPr>
          <p:spPr bwMode="auto">
            <a:xfrm>
              <a:off x="1920" y="20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 sz="2000" b="0">
                  <a:solidFill>
                    <a:srgbClr val="0000FF"/>
                  </a:solidFill>
                </a:rPr>
                <a:t>k</a:t>
              </a:r>
            </a:p>
          </p:txBody>
        </p:sp>
      </p:grpSp>
      <p:grpSp>
        <p:nvGrpSpPr>
          <p:cNvPr id="16" name="Group 99"/>
          <p:cNvGrpSpPr>
            <a:grpSpLocks/>
          </p:cNvGrpSpPr>
          <p:nvPr/>
        </p:nvGrpSpPr>
        <p:grpSpPr bwMode="auto">
          <a:xfrm>
            <a:off x="4371975" y="1268413"/>
            <a:ext cx="280988" cy="601662"/>
            <a:chOff x="2320" y="767"/>
            <a:chExt cx="177" cy="379"/>
          </a:xfrm>
        </p:grpSpPr>
        <p:sp>
          <p:nvSpPr>
            <p:cNvPr id="34858" name="Line 100"/>
            <p:cNvSpPr>
              <a:spLocks noChangeShapeType="1"/>
            </p:cNvSpPr>
            <p:nvPr/>
          </p:nvSpPr>
          <p:spPr bwMode="auto">
            <a:xfrm flipV="1">
              <a:off x="2400" y="767"/>
              <a:ext cx="0" cy="166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9" name="Text Box 101"/>
            <p:cNvSpPr txBox="1">
              <a:spLocks noChangeArrowheads="1"/>
            </p:cNvSpPr>
            <p:nvPr/>
          </p:nvSpPr>
          <p:spPr bwMode="auto">
            <a:xfrm>
              <a:off x="2320" y="894"/>
              <a:ext cx="17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 sz="2000" b="0">
                  <a:solidFill>
                    <a:srgbClr val="FF00FF"/>
                  </a:solidFill>
                </a:rPr>
                <a:t>j</a:t>
              </a:r>
            </a:p>
          </p:txBody>
        </p:sp>
      </p:grpSp>
      <p:grpSp>
        <p:nvGrpSpPr>
          <p:cNvPr id="17" name="Group 102"/>
          <p:cNvGrpSpPr>
            <a:grpSpLocks/>
          </p:cNvGrpSpPr>
          <p:nvPr/>
        </p:nvGrpSpPr>
        <p:grpSpPr bwMode="auto">
          <a:xfrm>
            <a:off x="4913313" y="1258888"/>
            <a:ext cx="280987" cy="601662"/>
            <a:chOff x="2320" y="767"/>
            <a:chExt cx="177" cy="379"/>
          </a:xfrm>
        </p:grpSpPr>
        <p:sp>
          <p:nvSpPr>
            <p:cNvPr id="34856" name="Line 103"/>
            <p:cNvSpPr>
              <a:spLocks noChangeShapeType="1"/>
            </p:cNvSpPr>
            <p:nvPr/>
          </p:nvSpPr>
          <p:spPr bwMode="auto">
            <a:xfrm flipV="1">
              <a:off x="2400" y="767"/>
              <a:ext cx="0" cy="166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7" name="Text Box 104"/>
            <p:cNvSpPr txBox="1">
              <a:spLocks noChangeArrowheads="1"/>
            </p:cNvSpPr>
            <p:nvPr/>
          </p:nvSpPr>
          <p:spPr bwMode="auto">
            <a:xfrm>
              <a:off x="2320" y="894"/>
              <a:ext cx="17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 sz="2000" b="0">
                  <a:solidFill>
                    <a:srgbClr val="FF00FF"/>
                  </a:solidFill>
                </a:rPr>
                <a:t>j</a:t>
              </a:r>
            </a:p>
          </p:txBody>
        </p:sp>
      </p:grpSp>
      <p:grpSp>
        <p:nvGrpSpPr>
          <p:cNvPr id="18" name="Group 105"/>
          <p:cNvGrpSpPr>
            <a:grpSpLocks/>
          </p:cNvGrpSpPr>
          <p:nvPr/>
        </p:nvGrpSpPr>
        <p:grpSpPr bwMode="auto">
          <a:xfrm>
            <a:off x="5457825" y="1277938"/>
            <a:ext cx="280988" cy="601662"/>
            <a:chOff x="2320" y="767"/>
            <a:chExt cx="177" cy="379"/>
          </a:xfrm>
        </p:grpSpPr>
        <p:sp>
          <p:nvSpPr>
            <p:cNvPr id="34854" name="Line 106"/>
            <p:cNvSpPr>
              <a:spLocks noChangeShapeType="1"/>
            </p:cNvSpPr>
            <p:nvPr/>
          </p:nvSpPr>
          <p:spPr bwMode="auto">
            <a:xfrm flipV="1">
              <a:off x="2400" y="767"/>
              <a:ext cx="0" cy="166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5" name="Text Box 107"/>
            <p:cNvSpPr txBox="1">
              <a:spLocks noChangeArrowheads="1"/>
            </p:cNvSpPr>
            <p:nvPr/>
          </p:nvSpPr>
          <p:spPr bwMode="auto">
            <a:xfrm>
              <a:off x="2320" y="894"/>
              <a:ext cx="17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 sz="2000" b="0">
                  <a:solidFill>
                    <a:srgbClr val="FF00FF"/>
                  </a:solidFill>
                </a:rPr>
                <a:t>j</a:t>
              </a:r>
            </a:p>
          </p:txBody>
        </p:sp>
      </p:grpSp>
      <p:grpSp>
        <p:nvGrpSpPr>
          <p:cNvPr id="19" name="Group 108"/>
          <p:cNvGrpSpPr>
            <a:grpSpLocks/>
          </p:cNvGrpSpPr>
          <p:nvPr/>
        </p:nvGrpSpPr>
        <p:grpSpPr bwMode="auto">
          <a:xfrm>
            <a:off x="5953125" y="1296988"/>
            <a:ext cx="280988" cy="601662"/>
            <a:chOff x="2320" y="767"/>
            <a:chExt cx="177" cy="379"/>
          </a:xfrm>
        </p:grpSpPr>
        <p:sp>
          <p:nvSpPr>
            <p:cNvPr id="34852" name="Line 109"/>
            <p:cNvSpPr>
              <a:spLocks noChangeShapeType="1"/>
            </p:cNvSpPr>
            <p:nvPr/>
          </p:nvSpPr>
          <p:spPr bwMode="auto">
            <a:xfrm flipV="1">
              <a:off x="2400" y="767"/>
              <a:ext cx="0" cy="166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3" name="Text Box 110"/>
            <p:cNvSpPr txBox="1">
              <a:spLocks noChangeArrowheads="1"/>
            </p:cNvSpPr>
            <p:nvPr/>
          </p:nvSpPr>
          <p:spPr bwMode="auto">
            <a:xfrm>
              <a:off x="2320" y="894"/>
              <a:ext cx="17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 sz="2000" b="0">
                  <a:solidFill>
                    <a:srgbClr val="FF00FF"/>
                  </a:solidFill>
                </a:rPr>
                <a:t>j</a:t>
              </a:r>
            </a:p>
          </p:txBody>
        </p:sp>
      </p:grpSp>
      <p:grpSp>
        <p:nvGrpSpPr>
          <p:cNvPr id="20" name="Group 111"/>
          <p:cNvGrpSpPr>
            <a:grpSpLocks/>
          </p:cNvGrpSpPr>
          <p:nvPr/>
        </p:nvGrpSpPr>
        <p:grpSpPr bwMode="auto">
          <a:xfrm>
            <a:off x="6619875" y="1268413"/>
            <a:ext cx="280988" cy="601662"/>
            <a:chOff x="2320" y="767"/>
            <a:chExt cx="177" cy="379"/>
          </a:xfrm>
        </p:grpSpPr>
        <p:sp>
          <p:nvSpPr>
            <p:cNvPr id="34850" name="Line 112"/>
            <p:cNvSpPr>
              <a:spLocks noChangeShapeType="1"/>
            </p:cNvSpPr>
            <p:nvPr/>
          </p:nvSpPr>
          <p:spPr bwMode="auto">
            <a:xfrm flipV="1">
              <a:off x="2400" y="767"/>
              <a:ext cx="0" cy="166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1" name="Text Box 113"/>
            <p:cNvSpPr txBox="1">
              <a:spLocks noChangeArrowheads="1"/>
            </p:cNvSpPr>
            <p:nvPr/>
          </p:nvSpPr>
          <p:spPr bwMode="auto">
            <a:xfrm>
              <a:off x="2320" y="894"/>
              <a:ext cx="17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r>
                <a:rPr lang="en-US" altLang="zh-CN" sz="2000" b="0">
                  <a:solidFill>
                    <a:srgbClr val="FF00FF"/>
                  </a:solidFill>
                </a:rPr>
                <a:t>j</a:t>
              </a:r>
            </a:p>
          </p:txBody>
        </p:sp>
      </p:grpSp>
      <p:grpSp>
        <p:nvGrpSpPr>
          <p:cNvPr id="21" name="Group 114"/>
          <p:cNvGrpSpPr>
            <a:grpSpLocks/>
          </p:cNvGrpSpPr>
          <p:nvPr/>
        </p:nvGrpSpPr>
        <p:grpSpPr bwMode="auto">
          <a:xfrm>
            <a:off x="4336907" y="2894013"/>
            <a:ext cx="280988" cy="601662"/>
            <a:chOff x="2320" y="767"/>
            <a:chExt cx="177" cy="379"/>
          </a:xfrm>
          <a:noFill/>
        </p:grpSpPr>
        <p:sp>
          <p:nvSpPr>
            <p:cNvPr id="24618" name="Line 115"/>
            <p:cNvSpPr>
              <a:spLocks noChangeShapeType="1"/>
            </p:cNvSpPr>
            <p:nvPr/>
          </p:nvSpPr>
          <p:spPr bwMode="auto">
            <a:xfrm flipV="1">
              <a:off x="2400" y="767"/>
              <a:ext cx="0" cy="166"/>
            </a:xfrm>
            <a:prstGeom prst="line">
              <a:avLst/>
            </a:prstGeom>
            <a:grp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FF00FF"/>
                </a:solidFill>
                <a:cs typeface="宋体" charset="0"/>
              </a:endParaRPr>
            </a:p>
          </p:txBody>
        </p:sp>
        <p:sp>
          <p:nvSpPr>
            <p:cNvPr id="24619" name="Text Box 116"/>
            <p:cNvSpPr txBox="1">
              <a:spLocks noChangeArrowheads="1"/>
            </p:cNvSpPr>
            <p:nvPr/>
          </p:nvSpPr>
          <p:spPr bwMode="auto">
            <a:xfrm>
              <a:off x="2320" y="894"/>
              <a:ext cx="177" cy="252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0" dirty="0">
                  <a:solidFill>
                    <a:srgbClr val="FF00FF"/>
                  </a:solidFill>
                </a:rPr>
                <a:t>j</a:t>
              </a:r>
            </a:p>
          </p:txBody>
        </p:sp>
      </p:grpSp>
      <p:grpSp>
        <p:nvGrpSpPr>
          <p:cNvPr id="22" name="Group 117"/>
          <p:cNvGrpSpPr>
            <a:grpSpLocks/>
          </p:cNvGrpSpPr>
          <p:nvPr/>
        </p:nvGrpSpPr>
        <p:grpSpPr bwMode="auto">
          <a:xfrm>
            <a:off x="4912172" y="2888920"/>
            <a:ext cx="280988" cy="601662"/>
            <a:chOff x="2320" y="767"/>
            <a:chExt cx="177" cy="379"/>
          </a:xfrm>
          <a:noFill/>
        </p:grpSpPr>
        <p:sp>
          <p:nvSpPr>
            <p:cNvPr id="24616" name="Line 118"/>
            <p:cNvSpPr>
              <a:spLocks noChangeShapeType="1"/>
            </p:cNvSpPr>
            <p:nvPr/>
          </p:nvSpPr>
          <p:spPr bwMode="auto">
            <a:xfrm flipV="1">
              <a:off x="2400" y="767"/>
              <a:ext cx="0" cy="166"/>
            </a:xfrm>
            <a:prstGeom prst="line">
              <a:avLst/>
            </a:prstGeom>
            <a:grp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FF00FF"/>
                </a:solidFill>
                <a:cs typeface="宋体" charset="0"/>
              </a:endParaRPr>
            </a:p>
          </p:txBody>
        </p:sp>
        <p:sp>
          <p:nvSpPr>
            <p:cNvPr id="24617" name="Text Box 119"/>
            <p:cNvSpPr txBox="1">
              <a:spLocks noChangeArrowheads="1"/>
            </p:cNvSpPr>
            <p:nvPr/>
          </p:nvSpPr>
          <p:spPr bwMode="auto">
            <a:xfrm>
              <a:off x="2320" y="894"/>
              <a:ext cx="177" cy="252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0" dirty="0">
                  <a:solidFill>
                    <a:srgbClr val="FF00FF"/>
                  </a:solidFill>
                </a:rPr>
                <a:t>j</a:t>
              </a:r>
            </a:p>
          </p:txBody>
        </p:sp>
      </p:grpSp>
      <p:grpSp>
        <p:nvGrpSpPr>
          <p:cNvPr id="23" name="Group 120"/>
          <p:cNvGrpSpPr>
            <a:grpSpLocks/>
          </p:cNvGrpSpPr>
          <p:nvPr/>
        </p:nvGrpSpPr>
        <p:grpSpPr bwMode="auto">
          <a:xfrm>
            <a:off x="5502722" y="2888920"/>
            <a:ext cx="280988" cy="601662"/>
            <a:chOff x="2320" y="767"/>
            <a:chExt cx="177" cy="379"/>
          </a:xfrm>
          <a:noFill/>
        </p:grpSpPr>
        <p:sp>
          <p:nvSpPr>
            <p:cNvPr id="24614" name="Line 121"/>
            <p:cNvSpPr>
              <a:spLocks noChangeShapeType="1"/>
            </p:cNvSpPr>
            <p:nvPr/>
          </p:nvSpPr>
          <p:spPr bwMode="auto">
            <a:xfrm flipV="1">
              <a:off x="2400" y="767"/>
              <a:ext cx="0" cy="166"/>
            </a:xfrm>
            <a:prstGeom prst="line">
              <a:avLst/>
            </a:prstGeom>
            <a:grp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FF00FF"/>
                </a:solidFill>
                <a:cs typeface="宋体" charset="0"/>
              </a:endParaRPr>
            </a:p>
          </p:txBody>
        </p:sp>
        <p:sp>
          <p:nvSpPr>
            <p:cNvPr id="24615" name="Text Box 122"/>
            <p:cNvSpPr txBox="1">
              <a:spLocks noChangeArrowheads="1"/>
            </p:cNvSpPr>
            <p:nvPr/>
          </p:nvSpPr>
          <p:spPr bwMode="auto">
            <a:xfrm>
              <a:off x="2320" y="894"/>
              <a:ext cx="177" cy="252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0" dirty="0">
                  <a:solidFill>
                    <a:srgbClr val="FF00FF"/>
                  </a:solidFill>
                </a:rPr>
                <a:t>j</a:t>
              </a:r>
            </a:p>
          </p:txBody>
        </p:sp>
      </p:grpSp>
      <p:grpSp>
        <p:nvGrpSpPr>
          <p:cNvPr id="24" name="Group 123"/>
          <p:cNvGrpSpPr>
            <a:grpSpLocks/>
          </p:cNvGrpSpPr>
          <p:nvPr/>
        </p:nvGrpSpPr>
        <p:grpSpPr bwMode="auto">
          <a:xfrm>
            <a:off x="6070457" y="2883827"/>
            <a:ext cx="280988" cy="601662"/>
            <a:chOff x="2320" y="767"/>
            <a:chExt cx="177" cy="379"/>
          </a:xfrm>
          <a:noFill/>
        </p:grpSpPr>
        <p:sp>
          <p:nvSpPr>
            <p:cNvPr id="24612" name="Line 124"/>
            <p:cNvSpPr>
              <a:spLocks noChangeShapeType="1"/>
            </p:cNvSpPr>
            <p:nvPr/>
          </p:nvSpPr>
          <p:spPr bwMode="auto">
            <a:xfrm flipV="1">
              <a:off x="2400" y="767"/>
              <a:ext cx="0" cy="166"/>
            </a:xfrm>
            <a:prstGeom prst="line">
              <a:avLst/>
            </a:prstGeom>
            <a:grp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FF00FF"/>
                </a:solidFill>
                <a:cs typeface="宋体" charset="0"/>
              </a:endParaRPr>
            </a:p>
          </p:txBody>
        </p:sp>
        <p:sp>
          <p:nvSpPr>
            <p:cNvPr id="24613" name="Text Box 125"/>
            <p:cNvSpPr txBox="1">
              <a:spLocks noChangeArrowheads="1"/>
            </p:cNvSpPr>
            <p:nvPr/>
          </p:nvSpPr>
          <p:spPr bwMode="auto">
            <a:xfrm>
              <a:off x="2320" y="894"/>
              <a:ext cx="177" cy="252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0" dirty="0">
                  <a:solidFill>
                    <a:srgbClr val="FF00FF"/>
                  </a:solidFill>
                </a:rPr>
                <a:t>j</a:t>
              </a:r>
            </a:p>
          </p:txBody>
        </p:sp>
      </p:grpSp>
      <p:grpSp>
        <p:nvGrpSpPr>
          <p:cNvPr id="25" name="Group 126"/>
          <p:cNvGrpSpPr>
            <a:grpSpLocks/>
          </p:cNvGrpSpPr>
          <p:nvPr/>
        </p:nvGrpSpPr>
        <p:grpSpPr bwMode="auto">
          <a:xfrm>
            <a:off x="6513702" y="2876285"/>
            <a:ext cx="280988" cy="601662"/>
            <a:chOff x="2320" y="767"/>
            <a:chExt cx="177" cy="379"/>
          </a:xfrm>
          <a:noFill/>
        </p:grpSpPr>
        <p:sp>
          <p:nvSpPr>
            <p:cNvPr id="24610" name="Line 127"/>
            <p:cNvSpPr>
              <a:spLocks noChangeShapeType="1"/>
            </p:cNvSpPr>
            <p:nvPr/>
          </p:nvSpPr>
          <p:spPr bwMode="auto">
            <a:xfrm flipV="1">
              <a:off x="2400" y="767"/>
              <a:ext cx="0" cy="166"/>
            </a:xfrm>
            <a:prstGeom prst="line">
              <a:avLst/>
            </a:prstGeom>
            <a:grp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FF00FF"/>
                </a:solidFill>
                <a:cs typeface="宋体" charset="0"/>
              </a:endParaRPr>
            </a:p>
          </p:txBody>
        </p:sp>
        <p:sp>
          <p:nvSpPr>
            <p:cNvPr id="24611" name="Text Box 128"/>
            <p:cNvSpPr txBox="1">
              <a:spLocks noChangeArrowheads="1"/>
            </p:cNvSpPr>
            <p:nvPr/>
          </p:nvSpPr>
          <p:spPr bwMode="auto">
            <a:xfrm>
              <a:off x="2320" y="894"/>
              <a:ext cx="177" cy="2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 eaLnBrk="0" hangingPunct="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b="0" dirty="0">
                  <a:solidFill>
                    <a:srgbClr val="FF00FF"/>
                  </a:solidFill>
                </a:rPr>
                <a:t>j</a:t>
              </a: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2B99-F33F-EB41-9697-ED5123881AC3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4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543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54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543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1" dur="500"/>
                                        <p:tgtEl>
                                          <p:spTgt spid="543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6" dur="500"/>
                                        <p:tgtEl>
                                          <p:spTgt spid="54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build="p" autoUpdateAnimBg="0"/>
      <p:bldP spid="54276" grpId="0" build="p" autoUpdateAnimBg="0"/>
      <p:bldP spid="54304" grpId="0" build="p" autoUpdateAnimBg="0"/>
      <p:bldP spid="54305" grpId="0" animBg="1" autoUpdateAnimBg="0"/>
      <p:bldP spid="54306" grpId="0" animBg="1" autoUpdateAnimBg="0"/>
      <p:bldP spid="54307" grpId="0" build="p" autoUpdateAnimBg="0"/>
      <p:bldP spid="54308" grpId="0" build="p" autoUpdateAnimBg="0"/>
      <p:bldP spid="54330" grpId="0" animBg="1" autoUpdateAnimBg="0"/>
      <p:bldP spid="54331" grpId="0" animBg="1" autoUpdateAnimBg="0"/>
      <p:bldP spid="54352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37" name="Text Box 41"/>
          <p:cNvSpPr txBox="1">
            <a:spLocks noChangeArrowheads="1"/>
          </p:cNvSpPr>
          <p:nvPr/>
        </p:nvSpPr>
        <p:spPr bwMode="auto">
          <a:xfrm>
            <a:off x="2692103" y="116632"/>
            <a:ext cx="3104033" cy="6557822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 eaLnBrk="0" hangingPunct="0"/>
            <a:r>
              <a:rPr lang="en-US" altLang="zh-CN" b="0" dirty="0" err="1">
                <a:solidFill>
                  <a:schemeClr val="tx1"/>
                </a:solidFill>
                <a:latin typeface="Arial" charset="0"/>
              </a:rPr>
              <a:t>int</a:t>
            </a:r>
            <a:r>
              <a:rPr lang="en-US" altLang="zh-CN" b="0" dirty="0">
                <a:solidFill>
                  <a:schemeClr val="tx1"/>
                </a:solidFill>
                <a:latin typeface="Arial" charset="0"/>
              </a:rPr>
              <a:t> main()</a:t>
            </a:r>
          </a:p>
          <a:p>
            <a:pPr eaLnBrk="0" hangingPunct="0"/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{   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int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 a[11],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i,j,k,x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;</a:t>
            </a:r>
          </a:p>
          <a:p>
            <a:pPr eaLnBrk="0" hangingPunct="0"/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    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printf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("Input 10 numbers:\n");</a:t>
            </a:r>
          </a:p>
          <a:p>
            <a:pPr eaLnBrk="0" hangingPunct="0"/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    for(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i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=1;i&lt;11;i++)</a:t>
            </a:r>
          </a:p>
          <a:p>
            <a:pPr eaLnBrk="0" hangingPunct="0"/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       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scanf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("%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d",&amp;a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[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i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]);</a:t>
            </a:r>
          </a:p>
          <a:p>
            <a:pPr eaLnBrk="0" hangingPunct="0"/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    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printf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("\n");</a:t>
            </a:r>
          </a:p>
          <a:p>
            <a:pPr eaLnBrk="0" hangingPunct="0"/>
            <a:r>
              <a:rPr lang="en-US" altLang="zh-CN" sz="1600" b="0" dirty="0">
                <a:solidFill>
                  <a:srgbClr val="660066"/>
                </a:solidFill>
                <a:latin typeface="Arial" charset="0"/>
              </a:rPr>
              <a:t>   for(</a:t>
            </a:r>
            <a:r>
              <a:rPr lang="en-US" altLang="zh-CN" sz="1600" b="0" dirty="0" err="1">
                <a:solidFill>
                  <a:srgbClr val="660066"/>
                </a:solidFill>
                <a:latin typeface="Arial" charset="0"/>
              </a:rPr>
              <a:t>i</a:t>
            </a:r>
            <a:r>
              <a:rPr lang="en-US" altLang="zh-CN" sz="1600" b="0" dirty="0">
                <a:solidFill>
                  <a:srgbClr val="660066"/>
                </a:solidFill>
                <a:latin typeface="Arial" charset="0"/>
              </a:rPr>
              <a:t>=1;i&lt;10;i++)</a:t>
            </a:r>
          </a:p>
          <a:p>
            <a:pPr eaLnBrk="0" hangingPunct="0"/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  </a:t>
            </a:r>
            <a:r>
              <a:rPr lang="en-US" altLang="zh-CN" sz="1600" b="0" dirty="0">
                <a:solidFill>
                  <a:srgbClr val="660066"/>
                </a:solidFill>
                <a:latin typeface="Arial" charset="0"/>
              </a:rPr>
              <a:t> {  </a:t>
            </a:r>
            <a:r>
              <a:rPr lang="en-US" altLang="zh-CN" sz="1600" b="0" dirty="0">
                <a:solidFill>
                  <a:srgbClr val="C00000"/>
                </a:solidFill>
                <a:latin typeface="Arial" charset="0"/>
              </a:rPr>
              <a:t>k=</a:t>
            </a:r>
            <a:r>
              <a:rPr lang="en-US" altLang="zh-CN" sz="1600" b="0" dirty="0" err="1">
                <a:solidFill>
                  <a:srgbClr val="C00000"/>
                </a:solidFill>
                <a:latin typeface="Arial" charset="0"/>
              </a:rPr>
              <a:t>i</a:t>
            </a:r>
            <a:r>
              <a:rPr lang="en-US" altLang="zh-CN" sz="1600" b="0" dirty="0">
                <a:solidFill>
                  <a:srgbClr val="C00000"/>
                </a:solidFill>
                <a:latin typeface="Arial" charset="0"/>
              </a:rPr>
              <a:t>;</a:t>
            </a:r>
          </a:p>
          <a:p>
            <a:pPr eaLnBrk="0" hangingPunct="0"/>
            <a:r>
              <a:rPr lang="en-US" altLang="zh-CN" sz="1600" b="0" dirty="0">
                <a:solidFill>
                  <a:srgbClr val="0000FF"/>
                </a:solidFill>
                <a:latin typeface="Arial" charset="0"/>
              </a:rPr>
              <a:t>      for(j=i+1;j&lt;=10;j++)</a:t>
            </a:r>
          </a:p>
          <a:p>
            <a:pPr eaLnBrk="0" hangingPunct="0"/>
            <a:r>
              <a:rPr lang="en-US" altLang="zh-CN" sz="1600" b="0" dirty="0">
                <a:solidFill>
                  <a:srgbClr val="0000FF"/>
                </a:solidFill>
                <a:latin typeface="Arial" charset="0"/>
              </a:rPr>
              <a:t>            if(a[j]&lt;a[k])  k=j;</a:t>
            </a:r>
          </a:p>
          <a:p>
            <a:pPr eaLnBrk="0" hangingPunct="0"/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      </a:t>
            </a:r>
            <a:r>
              <a:rPr lang="en-US" altLang="zh-CN" sz="1600" b="0" dirty="0">
                <a:solidFill>
                  <a:srgbClr val="00B050"/>
                </a:solidFill>
                <a:latin typeface="Arial" charset="0"/>
              </a:rPr>
              <a:t>if(</a:t>
            </a:r>
            <a:r>
              <a:rPr lang="en-US" altLang="zh-CN" sz="1600" b="0" dirty="0" err="1">
                <a:solidFill>
                  <a:srgbClr val="00B050"/>
                </a:solidFill>
                <a:latin typeface="Arial" charset="0"/>
              </a:rPr>
              <a:t>i</a:t>
            </a:r>
            <a:r>
              <a:rPr lang="en-US" altLang="zh-CN" sz="1600" b="0" dirty="0">
                <a:solidFill>
                  <a:srgbClr val="00B050"/>
                </a:solidFill>
                <a:latin typeface="Arial" charset="0"/>
              </a:rPr>
              <a:t>!=k)</a:t>
            </a:r>
          </a:p>
          <a:p>
            <a:pPr eaLnBrk="0" hangingPunct="0"/>
            <a:r>
              <a:rPr lang="en-US" altLang="zh-CN" sz="1600" b="0" dirty="0">
                <a:solidFill>
                  <a:srgbClr val="00B050"/>
                </a:solidFill>
                <a:latin typeface="Arial" charset="0"/>
              </a:rPr>
              <a:t>      {  x=a[</a:t>
            </a:r>
            <a:r>
              <a:rPr lang="en-US" altLang="zh-CN" sz="1600" b="0" dirty="0" err="1">
                <a:solidFill>
                  <a:srgbClr val="00B050"/>
                </a:solidFill>
                <a:latin typeface="Arial" charset="0"/>
              </a:rPr>
              <a:t>i</a:t>
            </a:r>
            <a:r>
              <a:rPr lang="en-US" altLang="zh-CN" sz="1600" b="0" dirty="0">
                <a:solidFill>
                  <a:srgbClr val="00B050"/>
                </a:solidFill>
                <a:latin typeface="Arial" charset="0"/>
              </a:rPr>
              <a:t>]; a[</a:t>
            </a:r>
            <a:r>
              <a:rPr lang="en-US" altLang="zh-CN" sz="1600" b="0" dirty="0" err="1">
                <a:solidFill>
                  <a:srgbClr val="00B050"/>
                </a:solidFill>
                <a:latin typeface="Arial" charset="0"/>
              </a:rPr>
              <a:t>i</a:t>
            </a:r>
            <a:r>
              <a:rPr lang="en-US" altLang="zh-CN" sz="1600" b="0" dirty="0">
                <a:solidFill>
                  <a:srgbClr val="00B050"/>
                </a:solidFill>
                <a:latin typeface="Arial" charset="0"/>
              </a:rPr>
              <a:t>]=a[k]; a[k]=x;}</a:t>
            </a:r>
          </a:p>
          <a:p>
            <a:pPr eaLnBrk="0" hangingPunct="0"/>
            <a:r>
              <a:rPr lang="zh-CN" altLang="en-US" sz="1600" b="0" dirty="0">
                <a:solidFill>
                  <a:schemeClr val="tx1"/>
                </a:solidFill>
                <a:latin typeface="Arial" charset="0"/>
              </a:rPr>
              <a:t>  </a:t>
            </a:r>
            <a:r>
              <a:rPr lang="zh-CN" altLang="en-US" sz="1600" b="0" dirty="0">
                <a:solidFill>
                  <a:srgbClr val="660066"/>
                </a:solidFill>
                <a:latin typeface="Arial" charset="0"/>
              </a:rPr>
              <a:t> </a:t>
            </a:r>
            <a:r>
              <a:rPr lang="en-US" altLang="zh-CN" sz="1600" b="0" dirty="0">
                <a:solidFill>
                  <a:srgbClr val="660066"/>
                </a:solidFill>
                <a:latin typeface="Arial" charset="0"/>
              </a:rPr>
              <a:t>}</a:t>
            </a:r>
          </a:p>
          <a:p>
            <a:pPr eaLnBrk="0" hangingPunct="0"/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    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printf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("The sorted numbers:");</a:t>
            </a:r>
          </a:p>
          <a:p>
            <a:pPr eaLnBrk="0" hangingPunct="0"/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    for(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i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=1;i&lt;11;i++)</a:t>
            </a:r>
          </a:p>
          <a:p>
            <a:pPr eaLnBrk="0" hangingPunct="0"/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	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printf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("%d ",a[</a:t>
            </a:r>
            <a:r>
              <a:rPr lang="en-US" altLang="zh-CN" sz="1600" b="0" dirty="0" err="1">
                <a:solidFill>
                  <a:schemeClr val="tx1"/>
                </a:solidFill>
                <a:latin typeface="Arial" charset="0"/>
              </a:rPr>
              <a:t>i</a:t>
            </a:r>
            <a:r>
              <a:rPr lang="en-US" altLang="zh-CN" sz="1600" b="0" dirty="0">
                <a:solidFill>
                  <a:schemeClr val="tx1"/>
                </a:solidFill>
                <a:latin typeface="Arial" charset="0"/>
              </a:rPr>
              <a:t>]);</a:t>
            </a:r>
          </a:p>
          <a:p>
            <a:pPr eaLnBrk="0" hangingPunct="0"/>
            <a:r>
              <a:rPr lang="en-US" altLang="zh-CN" b="0" dirty="0">
                <a:solidFill>
                  <a:schemeClr val="tx1"/>
                </a:solidFill>
                <a:latin typeface="Arial" charset="0"/>
              </a:rPr>
              <a:t>}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5F971-C509-9F45-BC84-2FA7A74E1A7F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82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Century Schoolbook" charset="0"/>
                <a:ea typeface="宋体" charset="0"/>
              </a:rPr>
              <a:t>顺序查找</a:t>
            </a:r>
          </a:p>
          <a:p>
            <a:pPr lvl="1"/>
            <a:r>
              <a:rPr lang="zh-CN" altLang="en-US" sz="2800" dirty="0">
                <a:latin typeface="Century Schoolbook" charset="0"/>
                <a:ea typeface="宋体" charset="0"/>
              </a:rPr>
              <a:t>特例：求最大值，求最小值</a:t>
            </a:r>
          </a:p>
          <a:p>
            <a:r>
              <a:rPr lang="zh-CN" altLang="en-US" sz="3200" dirty="0">
                <a:latin typeface="Century Schoolbook" charset="0"/>
                <a:ea typeface="宋体" charset="0"/>
              </a:rPr>
              <a:t>折半查找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2C3036"/>
                </a:solidFill>
                <a:latin typeface="Century Schoolbook" charset="0"/>
                <a:ea typeface="华文楷体" charset="-122"/>
              </a:rPr>
              <a:t>查找算法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5223-9BEB-E14A-8548-31E84A43C4BC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34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12776"/>
            <a:ext cx="7843837" cy="522513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 err="1">
                <a:solidFill>
                  <a:schemeClr val="accent2"/>
                </a:solidFill>
                <a:latin typeface="Courier New" charset="0"/>
                <a:ea typeface="宋体" charset="0"/>
              </a:rPr>
              <a:t>const</a:t>
            </a:r>
            <a:r>
              <a:rPr lang="en-US" altLang="zh-CN" sz="2000" b="1" dirty="0">
                <a:solidFill>
                  <a:schemeClr val="accent2"/>
                </a:solidFill>
                <a:latin typeface="Courier New" charset="0"/>
                <a:ea typeface="宋体" charset="0"/>
              </a:rPr>
              <a:t> </a:t>
            </a:r>
            <a:r>
              <a:rPr lang="en-US" altLang="zh-CN" sz="2000" b="1" dirty="0" err="1">
                <a:solidFill>
                  <a:schemeClr val="accent2"/>
                </a:solidFill>
                <a:latin typeface="Courier New" charset="0"/>
                <a:ea typeface="宋体" charset="0"/>
              </a:rPr>
              <a:t>int</a:t>
            </a:r>
            <a:r>
              <a:rPr lang="en-US" altLang="zh-CN" sz="2000" b="1" dirty="0">
                <a:solidFill>
                  <a:schemeClr val="accent2"/>
                </a:solidFill>
                <a:latin typeface="Courier New" charset="0"/>
                <a:ea typeface="宋体" charset="0"/>
              </a:rPr>
              <a:t> </a:t>
            </a:r>
            <a:r>
              <a:rPr lang="en-US" altLang="zh-CN" sz="2000" b="1" dirty="0">
                <a:latin typeface="Courier New" charset="0"/>
                <a:ea typeface="宋体" charset="0"/>
              </a:rPr>
              <a:t>SIZE = 10;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 err="1">
                <a:solidFill>
                  <a:schemeClr val="accent2"/>
                </a:solidFill>
                <a:latin typeface="Courier New" charset="0"/>
                <a:ea typeface="宋体" charset="0"/>
              </a:rPr>
              <a:t>int</a:t>
            </a:r>
            <a:r>
              <a:rPr lang="en-US" altLang="zh-CN" sz="2000" b="1" dirty="0">
                <a:latin typeface="Courier New" charset="0"/>
                <a:ea typeface="宋体" charset="0"/>
              </a:rPr>
              <a:t>  main() 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{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</a:t>
            </a:r>
            <a:r>
              <a:rPr lang="en-US" altLang="zh-CN" sz="2000" b="1" dirty="0">
                <a:solidFill>
                  <a:schemeClr val="accent2"/>
                </a:solidFill>
                <a:latin typeface="Courier New" charset="0"/>
                <a:ea typeface="宋体" charset="0"/>
              </a:rPr>
              <a:t>long</a:t>
            </a:r>
            <a:r>
              <a:rPr lang="en-US" altLang="zh-CN" sz="2000" b="1" dirty="0">
                <a:latin typeface="Courier New" charset="0"/>
                <a:ea typeface="宋体" charset="0"/>
              </a:rPr>
              <a:t> a[SIZE]; </a:t>
            </a:r>
            <a:r>
              <a:rPr lang="en-US" altLang="zh-CN" sz="2000" b="1" dirty="0">
                <a:solidFill>
                  <a:schemeClr val="accent2"/>
                </a:solidFill>
                <a:latin typeface="Courier New" charset="0"/>
                <a:ea typeface="宋体" charset="0"/>
              </a:rPr>
              <a:t>long</a:t>
            </a:r>
            <a:r>
              <a:rPr lang="en-US" altLang="zh-CN" sz="2000" b="1" dirty="0">
                <a:latin typeface="Courier New" charset="0"/>
                <a:ea typeface="宋体" charset="0"/>
              </a:rPr>
              <a:t> x;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</a:t>
            </a:r>
            <a:r>
              <a:rPr lang="en-US" altLang="zh-CN" sz="2000" b="1" dirty="0" err="1">
                <a:solidFill>
                  <a:schemeClr val="accent2"/>
                </a:solidFill>
                <a:latin typeface="Courier New" charset="0"/>
                <a:ea typeface="宋体" charset="0"/>
              </a:rPr>
              <a:t>int</a:t>
            </a:r>
            <a:r>
              <a:rPr lang="en-US" altLang="zh-CN" sz="2000" b="1" dirty="0">
                <a:latin typeface="Courier New" charset="0"/>
                <a:ea typeface="宋体" charset="0"/>
              </a:rPr>
              <a:t> 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i</a:t>
            </a:r>
            <a:r>
              <a:rPr lang="en-US" altLang="zh-CN" sz="2000" b="1" dirty="0">
                <a:latin typeface="Courier New" charset="0"/>
                <a:ea typeface="宋体" charset="0"/>
              </a:rPr>
              <a:t>;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solidFill>
                  <a:schemeClr val="accent2"/>
                </a:solidFill>
                <a:latin typeface="Courier New" charset="0"/>
                <a:ea typeface="宋体" charset="0"/>
              </a:rPr>
              <a:t>	   for</a:t>
            </a:r>
            <a:r>
              <a:rPr lang="en-US" altLang="zh-CN" sz="2000" b="1" dirty="0">
                <a:latin typeface="Courier New" charset="0"/>
                <a:ea typeface="宋体" charset="0"/>
              </a:rPr>
              <a:t> (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i</a:t>
            </a:r>
            <a:r>
              <a:rPr lang="en-US" altLang="zh-CN" sz="2000" b="1" dirty="0">
                <a:latin typeface="Courier New" charset="0"/>
                <a:ea typeface="宋体" charset="0"/>
              </a:rPr>
              <a:t>=0; 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i</a:t>
            </a:r>
            <a:r>
              <a:rPr lang="en-US" altLang="zh-CN" sz="2000" b="1" dirty="0">
                <a:latin typeface="Courier New" charset="0"/>
                <a:ea typeface="宋体" charset="0"/>
              </a:rPr>
              <a:t>&lt;SIZE; 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i</a:t>
            </a:r>
            <a:r>
              <a:rPr lang="en-US" altLang="zh-CN" sz="2000" b="1" dirty="0">
                <a:latin typeface="Courier New" charset="0"/>
                <a:ea typeface="宋体" charset="0"/>
              </a:rPr>
              <a:t>++)  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   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scanf</a:t>
            </a:r>
            <a:r>
              <a:rPr lang="en-US" altLang="zh-CN" sz="2000" b="1" dirty="0">
                <a:latin typeface="Courier New" charset="0"/>
                <a:ea typeface="宋体" charset="0"/>
              </a:rPr>
              <a:t>(“%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ld</a:t>
            </a:r>
            <a:r>
              <a:rPr lang="en-US" altLang="zh-CN" sz="2000" b="1" dirty="0">
                <a:latin typeface="Courier New" charset="0"/>
                <a:ea typeface="宋体" charset="0"/>
              </a:rPr>
              <a:t>”,&amp;a[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i</a:t>
            </a:r>
            <a:r>
              <a:rPr lang="en-US" altLang="zh-CN" sz="2000" b="1" dirty="0">
                <a:latin typeface="Courier New" charset="0"/>
                <a:ea typeface="宋体" charset="0"/>
              </a:rPr>
              <a:t>]);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 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scanf</a:t>
            </a:r>
            <a:r>
              <a:rPr lang="en-US" altLang="zh-CN" sz="2000" b="1" dirty="0">
                <a:latin typeface="Courier New" charset="0"/>
                <a:ea typeface="宋体" charset="0"/>
              </a:rPr>
              <a:t>(“%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ld</a:t>
            </a:r>
            <a:r>
              <a:rPr lang="en-US" altLang="zh-CN" sz="2000" b="1" dirty="0">
                <a:latin typeface="Courier New" charset="0"/>
                <a:ea typeface="宋体" charset="0"/>
              </a:rPr>
              <a:t>”,&amp;x);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endParaRPr lang="en-US" altLang="zh-CN" sz="2000" b="1" dirty="0">
              <a:latin typeface="Courier New" charset="0"/>
              <a:ea typeface="宋体" charset="0"/>
            </a:endParaRP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</a:t>
            </a:r>
            <a:r>
              <a:rPr lang="en-US" altLang="zh-CN" sz="2000" b="1" dirty="0">
                <a:solidFill>
                  <a:schemeClr val="accent2"/>
                </a:solidFill>
                <a:latin typeface="Courier New" charset="0"/>
                <a:ea typeface="宋体" charset="0"/>
              </a:rPr>
              <a:t>for</a:t>
            </a:r>
            <a:r>
              <a:rPr lang="en-US" altLang="zh-CN" sz="2000" b="1" dirty="0">
                <a:latin typeface="Courier New" charset="0"/>
                <a:ea typeface="宋体" charset="0"/>
              </a:rPr>
              <a:t> (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i</a:t>
            </a:r>
            <a:r>
              <a:rPr lang="en-US" altLang="zh-CN" sz="2000" b="1" dirty="0">
                <a:latin typeface="Courier New" charset="0"/>
                <a:ea typeface="宋体" charset="0"/>
              </a:rPr>
              <a:t>=0; 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i</a:t>
            </a:r>
            <a:r>
              <a:rPr lang="en-US" altLang="zh-CN" sz="2000" b="1" dirty="0">
                <a:latin typeface="Courier New" charset="0"/>
                <a:ea typeface="宋体" charset="0"/>
              </a:rPr>
              <a:t>&lt;SIZE; 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i</a:t>
            </a:r>
            <a:r>
              <a:rPr lang="en-US" altLang="zh-CN" sz="2000" b="1" dirty="0">
                <a:latin typeface="Courier New" charset="0"/>
                <a:ea typeface="宋体" charset="0"/>
              </a:rPr>
              <a:t>++)  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{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zh-CN" altLang="en-US" sz="2000" b="1" dirty="0">
                <a:latin typeface="Courier New" charset="0"/>
                <a:ea typeface="宋体" charset="0"/>
              </a:rPr>
              <a:t>        </a:t>
            </a:r>
            <a:r>
              <a:rPr lang="en-US" altLang="zh-CN" sz="2000" b="1" dirty="0">
                <a:solidFill>
                  <a:schemeClr val="accent2"/>
                </a:solidFill>
                <a:latin typeface="Courier New" charset="0"/>
                <a:ea typeface="宋体" charset="0"/>
              </a:rPr>
              <a:t>if</a:t>
            </a:r>
            <a:r>
              <a:rPr lang="en-US" altLang="zh-CN" sz="2000" b="1" dirty="0">
                <a:latin typeface="Courier New" charset="0"/>
                <a:ea typeface="宋体" charset="0"/>
              </a:rPr>
              <a:t> (a[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i</a:t>
            </a:r>
            <a:r>
              <a:rPr lang="en-US" altLang="zh-CN" sz="2000" b="1" dirty="0">
                <a:latin typeface="Courier New" charset="0"/>
                <a:ea typeface="宋体" charset="0"/>
              </a:rPr>
              <a:t>] == x)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    {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        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printf</a:t>
            </a:r>
            <a:r>
              <a:rPr lang="en-US" altLang="zh-CN" sz="2000" b="1" dirty="0">
                <a:latin typeface="Courier New" charset="0"/>
                <a:ea typeface="宋体" charset="0"/>
              </a:rPr>
              <a:t>(“%d”,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i</a:t>
            </a:r>
            <a:r>
              <a:rPr lang="en-US" altLang="zh-CN" sz="2000" b="1" dirty="0">
                <a:latin typeface="Courier New" charset="0"/>
                <a:ea typeface="宋体" charset="0"/>
              </a:rPr>
              <a:t>);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    }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}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if( 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i</a:t>
            </a:r>
            <a:r>
              <a:rPr lang="en-US" altLang="zh-CN" sz="2000" b="1" dirty="0">
                <a:latin typeface="Courier New" charset="0"/>
                <a:ea typeface="宋体" charset="0"/>
              </a:rPr>
              <a:t>==SIZE)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    </a:t>
            </a:r>
            <a:r>
              <a:rPr lang="en-US" altLang="zh-CN" sz="2000" b="1" dirty="0" err="1">
                <a:latin typeface="Courier New" charset="0"/>
                <a:ea typeface="宋体" charset="0"/>
              </a:rPr>
              <a:t>printf</a:t>
            </a:r>
            <a:r>
              <a:rPr lang="en-US" altLang="zh-CN" sz="2000" b="1" dirty="0">
                <a:latin typeface="Courier New" charset="0"/>
                <a:ea typeface="宋体" charset="0"/>
              </a:rPr>
              <a:t>(“not found”);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    </a:t>
            </a:r>
            <a:r>
              <a:rPr lang="en-US" altLang="zh-CN" sz="2000" b="1" dirty="0">
                <a:solidFill>
                  <a:schemeClr val="accent2"/>
                </a:solidFill>
                <a:latin typeface="Courier New" charset="0"/>
                <a:ea typeface="宋体" charset="0"/>
              </a:rPr>
              <a:t>return</a:t>
            </a:r>
            <a:r>
              <a:rPr lang="en-US" altLang="zh-CN" sz="2000" b="1" dirty="0">
                <a:latin typeface="Courier New" charset="0"/>
                <a:ea typeface="宋体" charset="0"/>
              </a:rPr>
              <a:t> 0;</a:t>
            </a:r>
          </a:p>
          <a:p>
            <a:pPr>
              <a:lnSpc>
                <a:spcPct val="75000"/>
              </a:lnSpc>
              <a:buFont typeface="Monotype Sorts" charset="2"/>
              <a:buNone/>
            </a:pPr>
            <a:r>
              <a:rPr lang="en-US" altLang="zh-CN" sz="2000" b="1" dirty="0">
                <a:latin typeface="Courier New" charset="0"/>
                <a:ea typeface="宋体" charset="0"/>
              </a:rPr>
              <a:t>}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4632"/>
            <a:ext cx="7772400" cy="568104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olidFill>
                  <a:srgbClr val="2C3036"/>
                </a:solidFill>
                <a:latin typeface="Century Schoolbook" charset="0"/>
                <a:ea typeface="宋体" charset="0"/>
              </a:rPr>
              <a:t>例</a:t>
            </a:r>
            <a:r>
              <a:rPr lang="en-US" altLang="zh-CN" dirty="0">
                <a:solidFill>
                  <a:srgbClr val="2C3036"/>
                </a:solidFill>
                <a:latin typeface="Century Schoolbook" charset="0"/>
                <a:ea typeface="宋体" charset="0"/>
              </a:rPr>
              <a:t>5</a:t>
            </a:r>
            <a:r>
              <a:rPr lang="zh-CN" altLang="en-US" dirty="0">
                <a:solidFill>
                  <a:srgbClr val="2C3036"/>
                </a:solidFill>
                <a:latin typeface="Century Schoolbook" charset="0"/>
                <a:ea typeface="宋体" charset="0"/>
              </a:rPr>
              <a:t>：顺序查找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AC3BA-F9AE-954B-B03C-53018A2F4260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718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036"/>
                </a:solidFill>
                <a:latin typeface="Century Schoolbook" charset="0"/>
                <a:ea typeface="宋体" charset="0"/>
              </a:rPr>
              <a:t>折半查找</a:t>
            </a:r>
          </a:p>
        </p:txBody>
      </p:sp>
      <p:grpSp>
        <p:nvGrpSpPr>
          <p:cNvPr id="43011" name="Group 22"/>
          <p:cNvGrpSpPr>
            <a:grpSpLocks/>
          </p:cNvGrpSpPr>
          <p:nvPr/>
        </p:nvGrpSpPr>
        <p:grpSpPr bwMode="auto">
          <a:xfrm>
            <a:off x="147638" y="2347913"/>
            <a:ext cx="7993062" cy="1873250"/>
            <a:chOff x="521" y="935"/>
            <a:chExt cx="5035" cy="1180"/>
          </a:xfrm>
        </p:grpSpPr>
        <p:sp>
          <p:nvSpPr>
            <p:cNvPr id="43012" name="Text Box 8"/>
            <p:cNvSpPr txBox="1">
              <a:spLocks noChangeArrowheads="1"/>
            </p:cNvSpPr>
            <p:nvPr/>
          </p:nvSpPr>
          <p:spPr bwMode="auto">
            <a:xfrm>
              <a:off x="521" y="935"/>
              <a:ext cx="5035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/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algn="just" eaLnBrk="0" hangingPunct="0"/>
              <a:r>
                <a:rPr lang="zh-CN" altLang="en-US" sz="1600" dirty="0">
                  <a:solidFill>
                    <a:schemeClr val="accent2"/>
                  </a:solidFill>
                </a:rPr>
                <a:t>数组下标            </a:t>
              </a:r>
              <a:r>
                <a:rPr lang="en-US" altLang="zh-CN" sz="1600" dirty="0">
                  <a:solidFill>
                    <a:schemeClr val="accent2"/>
                  </a:solidFill>
                </a:rPr>
                <a:t>0     </a:t>
              </a:r>
              <a:r>
                <a:rPr lang="zh-CN" altLang="en-US" sz="1600" dirty="0">
                  <a:solidFill>
                    <a:schemeClr val="accent2"/>
                  </a:solidFill>
                </a:rPr>
                <a:t>   </a:t>
              </a:r>
              <a:r>
                <a:rPr lang="en-US" altLang="zh-CN" sz="1600" dirty="0">
                  <a:solidFill>
                    <a:schemeClr val="accent2"/>
                  </a:solidFill>
                </a:rPr>
                <a:t> 1    </a:t>
              </a:r>
              <a:r>
                <a:rPr lang="zh-CN" altLang="en-US" sz="1600" dirty="0">
                  <a:solidFill>
                    <a:schemeClr val="accent2"/>
                  </a:solidFill>
                </a:rPr>
                <a:t>  </a:t>
              </a:r>
              <a:r>
                <a:rPr lang="en-US" altLang="zh-CN" sz="1600" dirty="0">
                  <a:solidFill>
                    <a:schemeClr val="accent2"/>
                  </a:solidFill>
                </a:rPr>
                <a:t>  </a:t>
              </a:r>
              <a:r>
                <a:rPr lang="zh-CN" altLang="en-US" sz="1600" dirty="0">
                  <a:solidFill>
                    <a:schemeClr val="accent2"/>
                  </a:solidFill>
                </a:rPr>
                <a:t>   </a:t>
              </a:r>
              <a:r>
                <a:rPr lang="en-US" altLang="zh-CN" sz="1600" dirty="0">
                  <a:solidFill>
                    <a:schemeClr val="accent2"/>
                  </a:solidFill>
                </a:rPr>
                <a:t>2        </a:t>
              </a:r>
              <a:r>
                <a:rPr lang="zh-CN" altLang="en-US" sz="1600" dirty="0">
                  <a:solidFill>
                    <a:schemeClr val="accent2"/>
                  </a:solidFill>
                </a:rPr>
                <a:t> </a:t>
              </a:r>
              <a:r>
                <a:rPr lang="en-US" altLang="zh-CN" sz="1600" dirty="0">
                  <a:solidFill>
                    <a:schemeClr val="accent2"/>
                  </a:solidFill>
                </a:rPr>
                <a:t>3      </a:t>
              </a:r>
              <a:r>
                <a:rPr lang="zh-CN" altLang="en-US" sz="1600" dirty="0">
                  <a:solidFill>
                    <a:schemeClr val="accent2"/>
                  </a:solidFill>
                </a:rPr>
                <a:t>  </a:t>
              </a:r>
              <a:r>
                <a:rPr lang="en-US" altLang="zh-CN" sz="1600" dirty="0">
                  <a:solidFill>
                    <a:schemeClr val="accent2"/>
                  </a:solidFill>
                </a:rPr>
                <a:t> 4          </a:t>
              </a:r>
            </a:p>
            <a:p>
              <a:pPr algn="just" eaLnBrk="0" hangingPunct="0"/>
              <a:r>
                <a:rPr lang="zh-CN" altLang="en-US" sz="1600" dirty="0">
                  <a:solidFill>
                    <a:schemeClr val="accent2"/>
                  </a:solidFill>
                </a:rPr>
                <a:t>第一次循环：</a:t>
              </a:r>
              <a:r>
                <a:rPr lang="en-US" altLang="zh-CN" sz="1600" dirty="0"/>
                <a:t>99011  99013  99015  99017  99019</a:t>
              </a:r>
              <a:r>
                <a:rPr lang="en-US" altLang="zh-CN" sz="1600" dirty="0">
                  <a:solidFill>
                    <a:schemeClr val="accent2"/>
                  </a:solidFill>
                </a:rPr>
                <a:t>       </a:t>
              </a:r>
              <a:r>
                <a:rPr lang="en-US" altLang="zh-CN" sz="1600" dirty="0">
                  <a:solidFill>
                    <a:schemeClr val="accent2"/>
                  </a:solidFill>
                  <a:latin typeface="宋体" charset="0"/>
                </a:rPr>
                <a:t>①</a:t>
              </a:r>
              <a:r>
                <a:rPr lang="zh-CN" altLang="en-US" sz="1600" dirty="0">
                  <a:solidFill>
                    <a:schemeClr val="accent2"/>
                  </a:solidFill>
                </a:rPr>
                <a:t>查找值</a:t>
              </a:r>
              <a:r>
                <a:rPr lang="en-US" altLang="zh-CN" sz="1600" dirty="0">
                  <a:solidFill>
                    <a:schemeClr val="accent2"/>
                  </a:solidFill>
                </a:rPr>
                <a:t>x=99017</a:t>
              </a:r>
            </a:p>
            <a:p>
              <a:pPr algn="just" eaLnBrk="0" hangingPunct="0"/>
              <a:endParaRPr lang="en-US" altLang="zh-CN" sz="1600" dirty="0">
                <a:solidFill>
                  <a:schemeClr val="accent2"/>
                </a:solidFill>
              </a:endParaRPr>
            </a:p>
            <a:p>
              <a:pPr algn="just" eaLnBrk="0" hangingPunct="0"/>
              <a:r>
                <a:rPr lang="en-US" altLang="zh-CN" sz="1600" dirty="0">
                  <a:solidFill>
                    <a:schemeClr val="accent2"/>
                  </a:solidFill>
                </a:rPr>
                <a:t>                       low                    mid                  high         x&gt;a[mid], low=mid+1</a:t>
              </a:r>
            </a:p>
            <a:p>
              <a:pPr algn="just" eaLnBrk="0" hangingPunct="0"/>
              <a:r>
                <a:rPr lang="zh-CN" altLang="en-US" sz="1600" dirty="0">
                  <a:solidFill>
                    <a:schemeClr val="accent2"/>
                  </a:solidFill>
                </a:rPr>
                <a:t>第二次循环：</a:t>
              </a:r>
              <a:r>
                <a:rPr lang="en-US" altLang="zh-CN" sz="1600" dirty="0"/>
                <a:t>99011  99013  99015  99017  99019</a:t>
              </a:r>
              <a:r>
                <a:rPr lang="en-US" altLang="zh-CN" sz="1600" dirty="0">
                  <a:solidFill>
                    <a:schemeClr val="accent2"/>
                  </a:solidFill>
                </a:rPr>
                <a:t>   </a:t>
              </a:r>
            </a:p>
            <a:p>
              <a:pPr algn="just" eaLnBrk="0" hangingPunct="0"/>
              <a:endParaRPr lang="en-US" altLang="zh-CN" sz="1600" dirty="0">
                <a:solidFill>
                  <a:schemeClr val="accent2"/>
                </a:solidFill>
              </a:endParaRPr>
            </a:p>
            <a:p>
              <a:pPr algn="just" eaLnBrk="0" hangingPunct="0"/>
              <a:r>
                <a:rPr lang="en-US" altLang="zh-CN" sz="1600" dirty="0">
                  <a:solidFill>
                    <a:schemeClr val="accent2"/>
                  </a:solidFill>
                </a:rPr>
                <a:t>                                                          low=mid  high         x=a[mid]</a:t>
              </a:r>
              <a:r>
                <a:rPr lang="zh-CN" altLang="en-US" sz="1600" dirty="0">
                  <a:solidFill>
                    <a:schemeClr val="accent2"/>
                  </a:solidFill>
                </a:rPr>
                <a:t>，找到</a:t>
              </a:r>
            </a:p>
            <a:p>
              <a:pPr algn="just" eaLnBrk="0" hangingPunct="0"/>
              <a:endParaRPr lang="zh-CN" alt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43013" name="Line 9"/>
            <p:cNvSpPr>
              <a:spLocks noChangeShapeType="1"/>
            </p:cNvSpPr>
            <p:nvPr/>
          </p:nvSpPr>
          <p:spPr bwMode="auto">
            <a:xfrm flipV="1">
              <a:off x="1385" y="1292"/>
              <a:ext cx="1" cy="1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4" name="Line 10"/>
            <p:cNvSpPr>
              <a:spLocks noChangeShapeType="1"/>
            </p:cNvSpPr>
            <p:nvPr/>
          </p:nvSpPr>
          <p:spPr bwMode="auto">
            <a:xfrm flipV="1">
              <a:off x="2205" y="1292"/>
              <a:ext cx="0" cy="1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5" name="Line 11"/>
            <p:cNvSpPr>
              <a:spLocks noChangeShapeType="1"/>
            </p:cNvSpPr>
            <p:nvPr/>
          </p:nvSpPr>
          <p:spPr bwMode="auto">
            <a:xfrm flipV="1">
              <a:off x="3039" y="1292"/>
              <a:ext cx="0" cy="1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6" name="Line 12"/>
            <p:cNvSpPr>
              <a:spLocks noChangeShapeType="1"/>
            </p:cNvSpPr>
            <p:nvPr/>
          </p:nvSpPr>
          <p:spPr bwMode="auto">
            <a:xfrm flipV="1">
              <a:off x="2651" y="1728"/>
              <a:ext cx="1" cy="1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7" name="Line 13"/>
            <p:cNvSpPr>
              <a:spLocks noChangeShapeType="1"/>
            </p:cNvSpPr>
            <p:nvPr/>
          </p:nvSpPr>
          <p:spPr bwMode="auto">
            <a:xfrm flipV="1">
              <a:off x="3056" y="1728"/>
              <a:ext cx="1" cy="1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C328-9210-094E-9E36-0701C6F60AAD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6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2C3036"/>
                </a:solidFill>
                <a:latin typeface="Century Schoolbook" charset="0"/>
                <a:ea typeface="宋体" charset="0"/>
              </a:rPr>
              <a:t>折半查找</a:t>
            </a:r>
          </a:p>
        </p:txBody>
      </p:sp>
      <p:grpSp>
        <p:nvGrpSpPr>
          <p:cNvPr id="45059" name="Group 21"/>
          <p:cNvGrpSpPr>
            <a:grpSpLocks/>
          </p:cNvGrpSpPr>
          <p:nvPr/>
        </p:nvGrpSpPr>
        <p:grpSpPr bwMode="auto">
          <a:xfrm>
            <a:off x="139700" y="2203450"/>
            <a:ext cx="7993063" cy="2665413"/>
            <a:chOff x="521" y="935"/>
            <a:chExt cx="5035" cy="1679"/>
          </a:xfrm>
        </p:grpSpPr>
        <p:sp>
          <p:nvSpPr>
            <p:cNvPr id="263175" name="Text Box 7"/>
            <p:cNvSpPr txBox="1">
              <a:spLocks noChangeArrowheads="1"/>
            </p:cNvSpPr>
            <p:nvPr/>
          </p:nvSpPr>
          <p:spPr bwMode="auto">
            <a:xfrm>
              <a:off x="521" y="935"/>
              <a:ext cx="5035" cy="1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bIns="0"/>
            <a:lstStyle>
              <a:lvl1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1pPr>
              <a:lvl2pPr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3300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algn="just" eaLnBrk="0" hangingPunct="0"/>
              <a:r>
                <a:rPr lang="zh-CN" altLang="en-US" sz="1600">
                  <a:solidFill>
                    <a:schemeClr val="accent2"/>
                  </a:solidFill>
                </a:rPr>
                <a:t>数组下标               </a:t>
              </a:r>
              <a:r>
                <a:rPr lang="en-US" altLang="zh-CN" sz="1600">
                  <a:solidFill>
                    <a:schemeClr val="accent2"/>
                  </a:solidFill>
                </a:rPr>
                <a:t>0         1          2          3         4         </a:t>
              </a:r>
            </a:p>
            <a:p>
              <a:pPr algn="just" eaLnBrk="0" hangingPunct="0"/>
              <a:r>
                <a:rPr lang="zh-CN" altLang="en-US" sz="1600">
                  <a:solidFill>
                    <a:schemeClr val="accent2"/>
                  </a:solidFill>
                </a:rPr>
                <a:t>第一次循环：</a:t>
              </a:r>
              <a:r>
                <a:rPr lang="en-US" altLang="zh-CN" sz="1600"/>
                <a:t>99011  99013  99015  99017  99019</a:t>
              </a:r>
              <a:r>
                <a:rPr lang="en-US" altLang="zh-CN" sz="1600">
                  <a:solidFill>
                    <a:schemeClr val="accent2"/>
                  </a:solidFill>
                </a:rPr>
                <a:t>       </a:t>
              </a:r>
              <a:r>
                <a:rPr lang="en-US" altLang="zh-CN" sz="1600">
                  <a:solidFill>
                    <a:schemeClr val="accent2"/>
                  </a:solidFill>
                  <a:latin typeface="宋体" charset="0"/>
                </a:rPr>
                <a:t>②</a:t>
              </a:r>
              <a:r>
                <a:rPr lang="zh-CN" altLang="en-US" sz="1600">
                  <a:solidFill>
                    <a:schemeClr val="accent2"/>
                  </a:solidFill>
                  <a:latin typeface="宋体" charset="0"/>
                </a:rPr>
                <a:t>查找值</a:t>
              </a:r>
              <a:r>
                <a:rPr lang="en-US" altLang="zh-CN" sz="1600">
                  <a:solidFill>
                    <a:schemeClr val="accent2"/>
                  </a:solidFill>
                </a:rPr>
                <a:t>x=99016</a:t>
              </a:r>
            </a:p>
            <a:p>
              <a:pPr algn="just" eaLnBrk="0" hangingPunct="0"/>
              <a:endParaRPr lang="en-US" altLang="zh-CN" sz="1600">
                <a:solidFill>
                  <a:schemeClr val="accent2"/>
                </a:solidFill>
              </a:endParaRPr>
            </a:p>
            <a:p>
              <a:pPr algn="just" eaLnBrk="0" hangingPunct="0"/>
              <a:r>
                <a:rPr lang="en-US" altLang="zh-CN" sz="1600">
                  <a:solidFill>
                    <a:schemeClr val="accent2"/>
                  </a:solidFill>
                </a:rPr>
                <a:t>                         low                  mid                   high         x&gt;a[mid], low=mid+1</a:t>
              </a:r>
            </a:p>
            <a:p>
              <a:pPr algn="just" eaLnBrk="0" hangingPunct="0"/>
              <a:r>
                <a:rPr lang="zh-CN" altLang="en-US" sz="1600">
                  <a:solidFill>
                    <a:schemeClr val="accent2"/>
                  </a:solidFill>
                </a:rPr>
                <a:t>第二次循环：</a:t>
              </a:r>
              <a:r>
                <a:rPr lang="en-US" altLang="zh-CN" sz="1600"/>
                <a:t>99011  99013  99015  99017  99019</a:t>
              </a:r>
              <a:r>
                <a:rPr lang="en-US" altLang="zh-CN" sz="1600">
                  <a:solidFill>
                    <a:schemeClr val="accent2"/>
                  </a:solidFill>
                </a:rPr>
                <a:t>  </a:t>
              </a:r>
            </a:p>
            <a:p>
              <a:pPr algn="just" eaLnBrk="0" hangingPunct="0"/>
              <a:endParaRPr lang="en-US" altLang="zh-CN" sz="1600">
                <a:solidFill>
                  <a:schemeClr val="accent2"/>
                </a:solidFill>
              </a:endParaRPr>
            </a:p>
            <a:p>
              <a:pPr algn="just" eaLnBrk="0" hangingPunct="0"/>
              <a:r>
                <a:rPr lang="en-US" altLang="zh-CN" sz="1600">
                  <a:solidFill>
                    <a:schemeClr val="accent2"/>
                  </a:solidFill>
                </a:rPr>
                <a:t>                                                           low=mid  high         x&lt;a[mid], high=mid-1</a:t>
              </a:r>
            </a:p>
            <a:p>
              <a:pPr algn="just" eaLnBrk="0" hangingPunct="0"/>
              <a:r>
                <a:rPr lang="zh-CN" altLang="en-US" sz="1600">
                  <a:solidFill>
                    <a:schemeClr val="accent2"/>
                  </a:solidFill>
                </a:rPr>
                <a:t>第三次循环：</a:t>
              </a:r>
              <a:r>
                <a:rPr lang="en-US" altLang="zh-CN" sz="1600"/>
                <a:t>99011  99013  99015  99017  99019</a:t>
              </a:r>
              <a:r>
                <a:rPr lang="en-US" altLang="zh-CN" sz="1600">
                  <a:solidFill>
                    <a:schemeClr val="accent2"/>
                  </a:solidFill>
                </a:rPr>
                <a:t>   </a:t>
              </a:r>
            </a:p>
            <a:p>
              <a:pPr algn="just" eaLnBrk="0" hangingPunct="0"/>
              <a:endParaRPr lang="en-US" altLang="zh-CN" sz="1600">
                <a:solidFill>
                  <a:schemeClr val="accent2"/>
                </a:solidFill>
              </a:endParaRPr>
            </a:p>
            <a:p>
              <a:pPr lvl="1" algn="just" eaLnBrk="0" hangingPunct="0"/>
              <a:r>
                <a:rPr lang="en-US" altLang="zh-CN" sz="1600">
                  <a:solidFill>
                    <a:schemeClr val="accent2"/>
                  </a:solidFill>
                </a:rPr>
                <a:t>                                          high    low                    </a:t>
              </a:r>
              <a:r>
                <a:rPr lang="zh-CN" altLang="en-US" sz="1600">
                  <a:solidFill>
                    <a:schemeClr val="accent2"/>
                  </a:solidFill>
                </a:rPr>
                <a:t>不满足</a:t>
              </a:r>
              <a:r>
                <a:rPr lang="en-US" altLang="zh-CN" sz="1600">
                  <a:solidFill>
                    <a:schemeClr val="accent2"/>
                  </a:solidFill>
                </a:rPr>
                <a:t>low&lt;=high, </a:t>
              </a:r>
              <a:r>
                <a:rPr lang="zh-CN" altLang="en-US" sz="1600">
                  <a:solidFill>
                    <a:schemeClr val="accent2"/>
                  </a:solidFill>
                </a:rPr>
                <a:t>循环结束</a:t>
              </a:r>
              <a:r>
                <a:rPr lang="en-US" altLang="zh-CN" sz="1600">
                  <a:solidFill>
                    <a:schemeClr val="accent2"/>
                  </a:solidFill>
                </a:rPr>
                <a:t>,</a:t>
              </a:r>
              <a:r>
                <a:rPr lang="zh-CN" altLang="en-US" sz="1600">
                  <a:solidFill>
                    <a:schemeClr val="accent2"/>
                  </a:solidFill>
                </a:rPr>
                <a:t>未找到</a:t>
              </a:r>
              <a:r>
                <a:rPr lang="zh-CN" altLang="en-US" sz="1600"/>
                <a:t> </a:t>
              </a:r>
            </a:p>
            <a:p>
              <a:pPr algn="just" eaLnBrk="0" hangingPunct="0"/>
              <a:r>
                <a:rPr lang="zh-CN" altLang="en-US" sz="1600"/>
                <a:t>               </a:t>
              </a:r>
              <a:endParaRPr lang="zh-CN" altLang="en-US" sz="16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45062" name="Line 13"/>
            <p:cNvSpPr>
              <a:spLocks noChangeShapeType="1"/>
            </p:cNvSpPr>
            <p:nvPr/>
          </p:nvSpPr>
          <p:spPr bwMode="auto">
            <a:xfrm flipV="1">
              <a:off x="1428" y="1257"/>
              <a:ext cx="1" cy="1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3" name="Line 14"/>
            <p:cNvSpPr>
              <a:spLocks noChangeShapeType="1"/>
            </p:cNvSpPr>
            <p:nvPr/>
          </p:nvSpPr>
          <p:spPr bwMode="auto">
            <a:xfrm flipV="1">
              <a:off x="2233" y="1257"/>
              <a:ext cx="1" cy="1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4" name="Line 15"/>
            <p:cNvSpPr>
              <a:spLocks noChangeShapeType="1"/>
            </p:cNvSpPr>
            <p:nvPr/>
          </p:nvSpPr>
          <p:spPr bwMode="auto">
            <a:xfrm flipV="1">
              <a:off x="3056" y="1257"/>
              <a:ext cx="1" cy="1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5" name="Line 16"/>
            <p:cNvSpPr>
              <a:spLocks noChangeShapeType="1"/>
            </p:cNvSpPr>
            <p:nvPr/>
          </p:nvSpPr>
          <p:spPr bwMode="auto">
            <a:xfrm flipV="1">
              <a:off x="2663" y="1751"/>
              <a:ext cx="1" cy="1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6" name="Line 17"/>
            <p:cNvSpPr>
              <a:spLocks noChangeShapeType="1"/>
            </p:cNvSpPr>
            <p:nvPr/>
          </p:nvSpPr>
          <p:spPr bwMode="auto">
            <a:xfrm flipV="1">
              <a:off x="3075" y="1751"/>
              <a:ext cx="1" cy="1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7" name="Line 18"/>
            <p:cNvSpPr>
              <a:spLocks noChangeShapeType="1"/>
            </p:cNvSpPr>
            <p:nvPr/>
          </p:nvSpPr>
          <p:spPr bwMode="auto">
            <a:xfrm flipV="1">
              <a:off x="2645" y="2188"/>
              <a:ext cx="1" cy="1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8" name="Line 19"/>
            <p:cNvSpPr>
              <a:spLocks noChangeShapeType="1"/>
            </p:cNvSpPr>
            <p:nvPr/>
          </p:nvSpPr>
          <p:spPr bwMode="auto">
            <a:xfrm flipV="1">
              <a:off x="2260" y="2188"/>
              <a:ext cx="1" cy="1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EFC6-CF3E-7149-8107-EE37E69470F2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30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84784"/>
            <a:ext cx="7772400" cy="468741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None/>
            </a:pPr>
            <a:r>
              <a:rPr lang="zh-CN" altLang="en-US" sz="3800" dirty="0">
                <a:latin typeface="Times New Roman" charset="0"/>
                <a:ea typeface="隶书" charset="0"/>
              </a:rPr>
              <a:t>函数原型：</a:t>
            </a:r>
            <a:r>
              <a:rPr lang="en-US" altLang="zh-CN" sz="3800" dirty="0" err="1">
                <a:solidFill>
                  <a:srgbClr val="0000FF"/>
                </a:solidFill>
                <a:latin typeface="Times New Roman" charset="0"/>
                <a:ea typeface="隶书" charset="0"/>
              </a:rPr>
              <a:t>strcat</a:t>
            </a:r>
            <a:r>
              <a:rPr lang="en-US" altLang="zh-CN" sz="3800" dirty="0">
                <a:solidFill>
                  <a:srgbClr val="0000FF"/>
                </a:solidFill>
                <a:latin typeface="Times New Roman" charset="0"/>
                <a:ea typeface="隶书" charset="0"/>
              </a:rPr>
              <a:t>(char[],</a:t>
            </a:r>
            <a:r>
              <a:rPr lang="zh-CN" altLang="en-US" sz="3800" dirty="0">
                <a:solidFill>
                  <a:srgbClr val="0000FF"/>
                </a:solidFill>
                <a:latin typeface="Times New Roman" charset="0"/>
                <a:ea typeface="隶书" charset="0"/>
              </a:rPr>
              <a:t> </a:t>
            </a:r>
            <a:r>
              <a:rPr lang="en-US" altLang="zh-CN" sz="3800" dirty="0" err="1">
                <a:solidFill>
                  <a:srgbClr val="0000FF"/>
                </a:solidFill>
                <a:latin typeface="Times New Roman" charset="0"/>
                <a:ea typeface="隶书" charset="0"/>
              </a:rPr>
              <a:t>const</a:t>
            </a:r>
            <a:r>
              <a:rPr lang="en-US" altLang="zh-CN" sz="3800" dirty="0">
                <a:solidFill>
                  <a:srgbClr val="0000FF"/>
                </a:solidFill>
                <a:latin typeface="Times New Roman" charset="0"/>
                <a:ea typeface="隶书" charset="0"/>
              </a:rPr>
              <a:t> char[]</a:t>
            </a:r>
            <a:r>
              <a:rPr lang="zh-CN" altLang="en-US" sz="3800" dirty="0">
                <a:solidFill>
                  <a:srgbClr val="0000FF"/>
                </a:solidFill>
                <a:latin typeface="Times New Roman" charset="0"/>
                <a:ea typeface="隶书" charset="0"/>
              </a:rPr>
              <a:t> </a:t>
            </a:r>
            <a:r>
              <a:rPr lang="en-US" altLang="zh-CN" sz="3800" dirty="0">
                <a:solidFill>
                  <a:srgbClr val="0000FF"/>
                </a:solidFill>
                <a:latin typeface="Times New Roman" charset="0"/>
                <a:ea typeface="隶书" charset="0"/>
              </a:rPr>
              <a:t>);</a:t>
            </a:r>
          </a:p>
          <a:p>
            <a:pPr fontAlgn="t">
              <a:buFontTx/>
              <a:buNone/>
            </a:pPr>
            <a:r>
              <a:rPr lang="zh-CN" altLang="en-US" sz="2800" dirty="0">
                <a:latin typeface="Times New Roman" charset="0"/>
                <a:ea typeface="隶书" charset="0"/>
              </a:rPr>
              <a:t>作用：将第二个字符数组中的字符串连接到前面字符数组的字符串的后面。连接后的字符串放在第一个字符数组中，函数调用后得到的函数值，就是第一个字符数组的地址。</a:t>
            </a:r>
          </a:p>
          <a:p>
            <a:pPr lvl="1">
              <a:spcBef>
                <a:spcPct val="0"/>
              </a:spcBef>
              <a:buFont typeface="Wingdings" charset="2"/>
              <a:buNone/>
            </a:pPr>
            <a:r>
              <a:rPr lang="en-US" altLang="zh-CN" sz="2100" dirty="0">
                <a:solidFill>
                  <a:srgbClr val="E75C01"/>
                </a:solidFill>
                <a:latin typeface="Century Schoolbook" charset="0"/>
                <a:ea typeface="宋体" charset="0"/>
              </a:rPr>
              <a:t>char str1</a:t>
            </a:r>
            <a:r>
              <a:rPr lang="zh-CN" altLang="en-US" sz="2100" dirty="0">
                <a:solidFill>
                  <a:srgbClr val="E75C01"/>
                </a:solidFill>
                <a:latin typeface="Century Schoolbook" charset="0"/>
                <a:ea typeface="宋体" charset="0"/>
              </a:rPr>
              <a:t>［</a:t>
            </a:r>
            <a:r>
              <a:rPr lang="en-US" altLang="zh-CN" sz="2100" dirty="0">
                <a:solidFill>
                  <a:srgbClr val="E75C01"/>
                </a:solidFill>
                <a:latin typeface="Century Schoolbook" charset="0"/>
                <a:ea typeface="宋体" charset="0"/>
              </a:rPr>
              <a:t>30</a:t>
            </a:r>
            <a:r>
              <a:rPr lang="zh-CN" altLang="en-US" sz="2100" dirty="0">
                <a:solidFill>
                  <a:srgbClr val="E75C01"/>
                </a:solidFill>
                <a:latin typeface="Century Schoolbook" charset="0"/>
                <a:ea typeface="宋体" charset="0"/>
              </a:rPr>
              <a:t>］</a:t>
            </a:r>
            <a:r>
              <a:rPr lang="en-US" altLang="zh-CN" sz="2100" dirty="0">
                <a:solidFill>
                  <a:srgbClr val="E75C01"/>
                </a:solidFill>
                <a:latin typeface="Century Schoolbook" charset="0"/>
                <a:ea typeface="宋体" charset="0"/>
              </a:rPr>
              <a:t>=″People′s Republic of ″;</a:t>
            </a:r>
          </a:p>
          <a:p>
            <a:pPr lvl="1">
              <a:spcBef>
                <a:spcPct val="0"/>
              </a:spcBef>
              <a:buFont typeface="Wingdings" charset="2"/>
              <a:buNone/>
            </a:pPr>
            <a:r>
              <a:rPr lang="en-US" altLang="zh-CN" sz="2100" dirty="0">
                <a:solidFill>
                  <a:srgbClr val="E75C01"/>
                </a:solidFill>
                <a:latin typeface="Century Schoolbook" charset="0"/>
                <a:ea typeface="宋体" charset="0"/>
              </a:rPr>
              <a:t>char str2</a:t>
            </a:r>
            <a:r>
              <a:rPr lang="zh-CN" altLang="en-US" sz="2100" dirty="0">
                <a:solidFill>
                  <a:srgbClr val="E75C01"/>
                </a:solidFill>
                <a:latin typeface="Century Schoolbook" charset="0"/>
                <a:ea typeface="宋体" charset="0"/>
              </a:rPr>
              <a:t>［］</a:t>
            </a:r>
            <a:r>
              <a:rPr lang="en-US" altLang="zh-CN" sz="2100" dirty="0">
                <a:solidFill>
                  <a:srgbClr val="E75C01"/>
                </a:solidFill>
                <a:latin typeface="Century Schoolbook" charset="0"/>
                <a:ea typeface="宋体" charset="0"/>
              </a:rPr>
              <a:t>=″China″;</a:t>
            </a:r>
          </a:p>
          <a:p>
            <a:pPr lvl="1">
              <a:spcBef>
                <a:spcPct val="0"/>
              </a:spcBef>
              <a:buFont typeface="Wingdings" charset="2"/>
              <a:buNone/>
            </a:pPr>
            <a:r>
              <a:rPr lang="en-US" altLang="zh-CN" sz="2100" dirty="0" err="1">
                <a:solidFill>
                  <a:srgbClr val="E75C01"/>
                </a:solidFill>
                <a:latin typeface="Century Schoolbook" charset="0"/>
                <a:ea typeface="宋体" charset="0"/>
              </a:rPr>
              <a:t>strcat</a:t>
            </a:r>
            <a:r>
              <a:rPr lang="en-US" altLang="zh-CN" sz="2100" dirty="0">
                <a:solidFill>
                  <a:srgbClr val="E75C01"/>
                </a:solidFill>
                <a:latin typeface="Century Schoolbook" charset="0"/>
                <a:ea typeface="宋体" charset="0"/>
              </a:rPr>
              <a:t>(str1</a:t>
            </a:r>
            <a:r>
              <a:rPr lang="zh-CN" altLang="en-US" sz="2100" dirty="0">
                <a:solidFill>
                  <a:srgbClr val="E75C01"/>
                </a:solidFill>
                <a:latin typeface="Century Schoolbook" charset="0"/>
                <a:ea typeface="宋体" charset="0"/>
              </a:rPr>
              <a:t>，</a:t>
            </a:r>
            <a:r>
              <a:rPr lang="en-US" altLang="zh-CN" sz="2100" dirty="0">
                <a:solidFill>
                  <a:srgbClr val="E75C01"/>
                </a:solidFill>
                <a:latin typeface="Century Schoolbook" charset="0"/>
                <a:ea typeface="宋体" charset="0"/>
              </a:rPr>
              <a:t>str2)); </a:t>
            </a:r>
            <a:endParaRPr lang="en-US" altLang="zh-CN" sz="3800" dirty="0">
              <a:solidFill>
                <a:srgbClr val="E75C01"/>
              </a:solidFill>
              <a:latin typeface="Century Schoolbook" charset="0"/>
              <a:ea typeface="宋体" charset="0"/>
            </a:endParaRPr>
          </a:p>
          <a:p>
            <a:pPr>
              <a:buFont typeface="Wingdings" charset="2"/>
              <a:buNone/>
            </a:pPr>
            <a:endParaRPr lang="en-US" altLang="zh-CN" sz="3200" dirty="0">
              <a:latin typeface="Times New Roman" charset="0"/>
              <a:ea typeface="隶书" charset="0"/>
            </a:endParaRPr>
          </a:p>
          <a:p>
            <a:pPr>
              <a:buFontTx/>
              <a:buNone/>
            </a:pPr>
            <a:endParaRPr lang="zh-CN" altLang="en-US" sz="3200" dirty="0">
              <a:solidFill>
                <a:srgbClr val="B32C16"/>
              </a:solidFill>
              <a:latin typeface="Times New Roman" charset="0"/>
              <a:ea typeface="隶书" charset="0"/>
            </a:endParaRPr>
          </a:p>
          <a:p>
            <a:pPr>
              <a:buFontTx/>
              <a:buNone/>
            </a:pPr>
            <a:r>
              <a:rPr lang="zh-CN" altLang="en-US" sz="3200" dirty="0">
                <a:latin typeface="Times New Roman" charset="0"/>
                <a:ea typeface="隶书" charset="0"/>
              </a:rPr>
              <a:t>   </a:t>
            </a:r>
            <a:endParaRPr lang="en-US" altLang="zh-CN" dirty="0">
              <a:latin typeface="Times New Roman" charset="0"/>
              <a:ea typeface="隶书" charset="0"/>
            </a:endParaRPr>
          </a:p>
          <a:p>
            <a:pPr fontAlgn="t">
              <a:buFontTx/>
              <a:buNone/>
            </a:pPr>
            <a:r>
              <a:rPr lang="en-US" altLang="zh-CN" sz="2400" dirty="0">
                <a:latin typeface="Times New Roman" charset="0"/>
                <a:ea typeface="隶书" charset="0"/>
              </a:rPr>
              <a:t>	</a:t>
            </a:r>
            <a:endParaRPr lang="en-US" altLang="zh-CN" sz="3200" dirty="0">
              <a:solidFill>
                <a:srgbClr val="E75C01"/>
              </a:solidFill>
              <a:latin typeface="Century Schoolbook" charset="0"/>
              <a:ea typeface="宋体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78412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隶书" charset="0"/>
              </a:rPr>
              <a:t>字符串连接函数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  <a:cs typeface="隶书" charset="0"/>
              </a:rPr>
              <a:t>strcat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隶书" charset="0"/>
              </a:rPr>
              <a:t>（ 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隶书" charset="0"/>
              </a:rPr>
              <a:t>string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  <a:cs typeface="隶书" charset="0"/>
              </a:rPr>
              <a:t>catenate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隶书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隶书" charset="0"/>
              </a:rPr>
              <a:t>）</a:t>
            </a:r>
            <a:endParaRPr lang="zh-CN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2948" name="Picture 4" descr="图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56150"/>
            <a:ext cx="914400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DBE6-4932-9D45-9E33-D9025825F5B5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6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zh-CN" altLang="en-US">
                <a:latin typeface="华文楷体" charset="-122"/>
                <a:ea typeface="宋体" charset="0"/>
              </a:rPr>
              <a:t>假若交给这些字符串处理函数的字符串没有</a:t>
            </a:r>
            <a:r>
              <a:rPr lang="en-US" altLang="zh-CN">
                <a:solidFill>
                  <a:srgbClr val="000000"/>
                </a:solidFill>
                <a:latin typeface="华文楷体" charset="-122"/>
                <a:ea typeface="宋体" charset="0"/>
              </a:rPr>
              <a:t>'\0'</a:t>
            </a:r>
            <a:r>
              <a:rPr lang="zh-CN" altLang="en-US">
                <a:latin typeface="华文楷体" charset="-122"/>
                <a:ea typeface="宋体" charset="0"/>
              </a:rPr>
              <a:t>会如何？</a:t>
            </a:r>
          </a:p>
          <a:p>
            <a:pPr lvl="1">
              <a:lnSpc>
                <a:spcPct val="85000"/>
              </a:lnSpc>
            </a:pPr>
            <a:r>
              <a:rPr lang="en-US" altLang="zh-CN">
                <a:solidFill>
                  <a:srgbClr val="000000"/>
                </a:solidFill>
                <a:latin typeface="华文楷体" charset="-122"/>
                <a:ea typeface="宋体" charset="0"/>
              </a:rPr>
              <a:t>'\0'</a:t>
            </a:r>
            <a:r>
              <a:rPr lang="zh-CN" altLang="en-US">
                <a:latin typeface="华文楷体" charset="-122"/>
                <a:ea typeface="宋体" charset="0"/>
              </a:rPr>
              <a:t>很关键，如果没有，那么这些处理函数会一直进行处理直到遇到一个</a:t>
            </a:r>
            <a:r>
              <a:rPr lang="en-US" altLang="zh-CN">
                <a:solidFill>
                  <a:srgbClr val="000000"/>
                </a:solidFill>
                <a:latin typeface="华文楷体" charset="-122"/>
                <a:ea typeface="宋体" charset="0"/>
              </a:rPr>
              <a:t>'\0'</a:t>
            </a:r>
            <a:r>
              <a:rPr lang="zh-CN" altLang="en-US">
                <a:latin typeface="华文楷体" charset="-122"/>
                <a:ea typeface="宋体" charset="0"/>
              </a:rPr>
              <a:t>为止。此时可能已经把内存弄得乱七八糟</a:t>
            </a:r>
          </a:p>
          <a:p>
            <a:pPr>
              <a:lnSpc>
                <a:spcPct val="85000"/>
              </a:lnSpc>
            </a:pPr>
            <a:r>
              <a:rPr lang="en-US" altLang="zh-CN">
                <a:latin typeface="华文楷体" charset="-122"/>
                <a:ea typeface="宋体" charset="0"/>
              </a:rPr>
              <a:t>ANSI</a:t>
            </a:r>
            <a:r>
              <a:rPr lang="en-US" altLang="zh-CN">
                <a:solidFill>
                  <a:srgbClr val="000000"/>
                </a:solidFill>
                <a:latin typeface="华文楷体" charset="-122"/>
                <a:ea typeface="宋体" charset="0"/>
              </a:rPr>
              <a:t> </a:t>
            </a:r>
            <a:r>
              <a:rPr lang="en-US" altLang="zh-CN">
                <a:latin typeface="华文楷体" charset="-122"/>
                <a:ea typeface="宋体" charset="0"/>
              </a:rPr>
              <a:t>C</a:t>
            </a:r>
            <a:r>
              <a:rPr lang="zh-CN" altLang="en-US">
                <a:latin typeface="华文楷体" charset="-122"/>
                <a:ea typeface="宋体" charset="0"/>
              </a:rPr>
              <a:t>定义了一些“</a:t>
            </a:r>
            <a:r>
              <a:rPr lang="en-US" altLang="zh-CN">
                <a:latin typeface="华文楷体" charset="-122"/>
                <a:ea typeface="宋体" charset="0"/>
              </a:rPr>
              <a:t>n</a:t>
            </a:r>
            <a:r>
              <a:rPr lang="zh-CN" altLang="en-US">
                <a:latin typeface="华文楷体" charset="-122"/>
                <a:ea typeface="宋体" charset="0"/>
              </a:rPr>
              <a:t>族”字符处理函数，包括</a:t>
            </a:r>
            <a:r>
              <a:rPr lang="en-US" altLang="zh-CN">
                <a:solidFill>
                  <a:srgbClr val="0000FF"/>
                </a:solidFill>
                <a:latin typeface="华文楷体" charset="-122"/>
                <a:ea typeface="宋体" charset="0"/>
              </a:rPr>
              <a:t>strncpy</a:t>
            </a:r>
            <a:r>
              <a:rPr lang="zh-CN" altLang="en-US">
                <a:solidFill>
                  <a:srgbClr val="0000FF"/>
                </a:solidFill>
                <a:latin typeface="华文楷体" charset="-122"/>
                <a:ea typeface="宋体" charset="0"/>
              </a:rPr>
              <a:t>、</a:t>
            </a:r>
            <a:r>
              <a:rPr lang="en-US" altLang="zh-CN">
                <a:solidFill>
                  <a:srgbClr val="0000FF"/>
                </a:solidFill>
                <a:latin typeface="华文楷体" charset="-122"/>
                <a:ea typeface="宋体" charset="0"/>
              </a:rPr>
              <a:t>strncat</a:t>
            </a:r>
            <a:r>
              <a:rPr lang="zh-CN" altLang="en-US">
                <a:solidFill>
                  <a:srgbClr val="0000FF"/>
                </a:solidFill>
                <a:latin typeface="华文楷体" charset="-122"/>
                <a:ea typeface="宋体" charset="0"/>
              </a:rPr>
              <a:t>、</a:t>
            </a:r>
            <a:r>
              <a:rPr lang="en-US" altLang="zh-CN">
                <a:solidFill>
                  <a:srgbClr val="0000FF"/>
                </a:solidFill>
                <a:latin typeface="华文楷体" charset="-122"/>
                <a:ea typeface="宋体" charset="0"/>
              </a:rPr>
              <a:t>strncmp</a:t>
            </a:r>
            <a:r>
              <a:rPr lang="zh-CN" altLang="en-US">
                <a:latin typeface="华文楷体" charset="-122"/>
                <a:ea typeface="宋体" charset="0"/>
              </a:rPr>
              <a:t>等，通过增加一个参数来限制处理的最大长度</a:t>
            </a:r>
          </a:p>
          <a:p>
            <a:pPr lvl="1">
              <a:lnSpc>
                <a:spcPct val="85000"/>
              </a:lnSpc>
            </a:pPr>
            <a:r>
              <a:rPr lang="en-US" altLang="zh-CN">
                <a:solidFill>
                  <a:srgbClr val="0000FF"/>
                </a:solidFill>
                <a:latin typeface="华文楷体" charset="-122"/>
                <a:ea typeface="宋体" charset="0"/>
              </a:rPr>
              <a:t>char</a:t>
            </a:r>
            <a:r>
              <a:rPr lang="en-US" altLang="zh-CN">
                <a:solidFill>
                  <a:srgbClr val="000000"/>
                </a:solidFill>
                <a:latin typeface="华文楷体" charset="-122"/>
                <a:ea typeface="宋体" charset="0"/>
              </a:rPr>
              <a:t> *strncpy(</a:t>
            </a:r>
            <a:r>
              <a:rPr lang="en-US" altLang="zh-CN">
                <a:solidFill>
                  <a:srgbClr val="0000FF"/>
                </a:solidFill>
                <a:latin typeface="华文楷体" charset="-122"/>
                <a:ea typeface="宋体" charset="0"/>
              </a:rPr>
              <a:t>char</a:t>
            </a:r>
            <a:r>
              <a:rPr lang="en-US" altLang="zh-CN">
                <a:solidFill>
                  <a:srgbClr val="000000"/>
                </a:solidFill>
                <a:latin typeface="华文楷体" charset="-122"/>
                <a:ea typeface="宋体" charset="0"/>
              </a:rPr>
              <a:t> *dest, </a:t>
            </a:r>
            <a:r>
              <a:rPr lang="en-US" altLang="zh-CN">
                <a:solidFill>
                  <a:srgbClr val="0000FF"/>
                </a:solidFill>
                <a:latin typeface="华文楷体" charset="-122"/>
                <a:ea typeface="宋体" charset="0"/>
              </a:rPr>
              <a:t>const</a:t>
            </a:r>
            <a:r>
              <a:rPr lang="en-US" altLang="zh-CN">
                <a:solidFill>
                  <a:srgbClr val="000000"/>
                </a:solidFill>
                <a:latin typeface="华文楷体" charset="-122"/>
                <a:ea typeface="宋体" charset="0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华文楷体" charset="-122"/>
                <a:ea typeface="宋体" charset="0"/>
              </a:rPr>
              <a:t>char</a:t>
            </a:r>
            <a:r>
              <a:rPr lang="en-US" altLang="zh-CN">
                <a:solidFill>
                  <a:srgbClr val="000000"/>
                </a:solidFill>
                <a:latin typeface="华文楷体" charset="-122"/>
                <a:ea typeface="宋体" charset="0"/>
              </a:rPr>
              <a:t> *src, </a:t>
            </a:r>
            <a:r>
              <a:rPr lang="en-US" altLang="zh-CN">
                <a:solidFill>
                  <a:schemeClr val="accent2"/>
                </a:solidFill>
                <a:latin typeface="华文楷体" charset="-122"/>
                <a:ea typeface="宋体" charset="0"/>
              </a:rPr>
              <a:t>unsigned int</a:t>
            </a:r>
            <a:r>
              <a:rPr lang="en-US" altLang="zh-CN">
                <a:solidFill>
                  <a:srgbClr val="000000"/>
                </a:solidFill>
                <a:latin typeface="华文楷体" charset="-122"/>
                <a:ea typeface="宋体" charset="0"/>
              </a:rPr>
              <a:t> count);</a:t>
            </a: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solidFill>
                  <a:srgbClr val="2C3036"/>
                </a:solidFill>
                <a:latin typeface="Century Schoolbook" charset="0"/>
                <a:ea typeface="华文楷体" charset="-122"/>
              </a:rPr>
              <a:t>‘\0’</a:t>
            </a:r>
            <a:r>
              <a:rPr lang="zh-CN" altLang="en-US" sz="4000">
                <a:solidFill>
                  <a:srgbClr val="2C3036"/>
                </a:solidFill>
                <a:latin typeface="Century Schoolbook" charset="0"/>
                <a:ea typeface="华文楷体" charset="-122"/>
              </a:rPr>
              <a:t>作为字符串结束符的天生缺陷</a:t>
            </a:r>
            <a:endParaRPr lang="en-US" altLang="zh-CN" sz="4000">
              <a:solidFill>
                <a:srgbClr val="2C3036"/>
              </a:solidFill>
              <a:latin typeface="Century Schoolbook" charset="0"/>
              <a:ea typeface="华文楷体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B276-B304-E647-8F53-352763CFE5A6}" type="datetime1">
              <a:rPr lang="zh-CN" altLang="en-US" smtClean="0"/>
              <a:t>2018/12/5</a:t>
            </a:fld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4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28600" y="217488"/>
            <a:ext cx="8785225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ctr" eaLnBrk="1" hangingPunct="1"/>
            <a:r>
              <a:rPr kumimoji="1" lang="en-US" altLang="zh-CN" sz="3600">
                <a:solidFill>
                  <a:schemeClr val="tx1"/>
                </a:solidFill>
                <a:ea typeface="宋体" charset="0"/>
              </a:rPr>
              <a:t>6.1  </a:t>
            </a:r>
            <a:r>
              <a:rPr kumimoji="1" lang="zh-CN" altLang="en-US" sz="3600">
                <a:solidFill>
                  <a:schemeClr val="tx1"/>
                </a:solidFill>
                <a:ea typeface="宋体" charset="0"/>
              </a:rPr>
              <a:t>数组的概念、定义和使用</a:t>
            </a:r>
            <a:endParaRPr kumimoji="1" lang="zh-CN" altLang="en-US" sz="3200">
              <a:solidFill>
                <a:schemeClr val="tx1"/>
              </a:solidFill>
              <a:ea typeface="宋体" charset="0"/>
            </a:endParaRPr>
          </a:p>
          <a:p>
            <a:pPr eaLnBrk="1" hangingPunct="1"/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数组（</a:t>
            </a:r>
            <a:r>
              <a:rPr kumimoji="1" lang="en-US" altLang="zh-CN">
                <a:solidFill>
                  <a:schemeClr val="tx1"/>
                </a:solidFill>
                <a:ea typeface="宋体" charset="0"/>
              </a:rPr>
              <a:t>array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）是多个</a:t>
            </a:r>
            <a:r>
              <a:rPr kumimoji="1" lang="zh-CN" altLang="en-US" u="sng">
                <a:solidFill>
                  <a:schemeClr val="hlink"/>
                </a:solidFill>
                <a:ea typeface="宋体" charset="0"/>
              </a:rPr>
              <a:t>同类型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数据对象的组合。</a:t>
            </a:r>
          </a:p>
          <a:p>
            <a:pPr eaLnBrk="1" hangingPunct="1"/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一个数组汇集了多个数据项，</a:t>
            </a:r>
            <a:r>
              <a:rPr kumimoji="1" lang="zh-CN" altLang="en-US" u="sng">
                <a:solidFill>
                  <a:schemeClr val="hlink"/>
                </a:solidFill>
                <a:ea typeface="宋体" charset="0"/>
              </a:rPr>
              <a:t>数组元素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。</a:t>
            </a:r>
          </a:p>
          <a:p>
            <a:pPr eaLnBrk="1" hangingPunct="1"/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可从数组出发处理各元素，以统一方式处理一批</a:t>
            </a:r>
            <a:r>
              <a:rPr kumimoji="1" lang="en-US" altLang="zh-CN">
                <a:solidFill>
                  <a:schemeClr val="tx1"/>
                </a:solidFill>
                <a:ea typeface="宋体" charset="0"/>
              </a:rPr>
              <a:t>/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所有元素，是</a:t>
            </a:r>
            <a:r>
              <a:rPr kumimoji="1" lang="zh-CN" altLang="en-US" u="sng">
                <a:solidFill>
                  <a:schemeClr val="hlink"/>
                </a:solidFill>
                <a:ea typeface="宋体" charset="0"/>
              </a:rPr>
              <a:t>数组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和</a:t>
            </a:r>
            <a:r>
              <a:rPr kumimoji="1" lang="zh-CN" altLang="en-US" u="sng">
                <a:solidFill>
                  <a:schemeClr val="hlink"/>
                </a:solidFill>
                <a:ea typeface="宋体" charset="0"/>
              </a:rPr>
              <a:t>一组独立变量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的主要区别。</a:t>
            </a:r>
          </a:p>
        </p:txBody>
      </p:sp>
      <p:sp>
        <p:nvSpPr>
          <p:cNvPr id="318467" name="Text Box 3"/>
          <p:cNvSpPr txBox="1">
            <a:spLocks noChangeArrowheads="1"/>
          </p:cNvSpPr>
          <p:nvPr/>
        </p:nvSpPr>
        <p:spPr bwMode="auto">
          <a:xfrm>
            <a:off x="228600" y="3503613"/>
            <a:ext cx="8686800" cy="218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4163" indent="-284163"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为此需要：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数组描述，数组变量定义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数组使用，包括通过数组变量使用其元素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数组实现，数组的存储方式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F552-65F0-3849-B758-0FDF859E1C28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9" name="Text Box 5"/>
          <p:cNvSpPr txBox="1">
            <a:spLocks noChangeArrowheads="1"/>
          </p:cNvSpPr>
          <p:nvPr/>
        </p:nvSpPr>
        <p:spPr bwMode="auto">
          <a:xfrm>
            <a:off x="228600" y="549275"/>
            <a:ext cx="8763000" cy="83026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dirty="0">
                <a:solidFill>
                  <a:srgbClr val="0000FF"/>
                </a:solidFill>
                <a:latin typeface="宋体" charset="0"/>
              </a:rPr>
              <a:t>输入一行字符，统计其中有多少个单词，单词之间用空格分隔开。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651275" name="Picture 11" descr="g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57338"/>
            <a:ext cx="6553200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96D-CB0B-6E4D-A1B5-398C5D483CD6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27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Text Box 2"/>
          <p:cNvSpPr txBox="1">
            <a:spLocks noChangeArrowheads="1"/>
          </p:cNvSpPr>
          <p:nvPr/>
        </p:nvSpPr>
        <p:spPr bwMode="auto">
          <a:xfrm>
            <a:off x="251520" y="260648"/>
            <a:ext cx="8596313" cy="6269409"/>
          </a:xfrm>
          <a:prstGeom prst="rect">
            <a:avLst/>
          </a:prstGeom>
          <a:solidFill>
            <a:schemeClr val="bg1"/>
          </a:solidFill>
          <a:ln w="28575">
            <a:solidFill>
              <a:srgbClr val="333300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3300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rgbClr val="CC3300"/>
                </a:solidFill>
                <a:latin typeface="宋体" charset="0"/>
              </a:rPr>
              <a:t>程序如下：</a:t>
            </a:r>
            <a:endParaRPr lang="en-US" altLang="zh-CN" sz="1800" dirty="0">
              <a:solidFill>
                <a:srgbClr val="CC3300"/>
              </a:solidFill>
              <a:latin typeface="宋体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宋体" charset="0"/>
              </a:rPr>
              <a:t> #include &lt;</a:t>
            </a:r>
            <a:r>
              <a:rPr lang="en-US" altLang="zh-CN" sz="1800" dirty="0" err="1">
                <a:latin typeface="宋体" charset="0"/>
              </a:rPr>
              <a:t>stdio.h</a:t>
            </a:r>
            <a:r>
              <a:rPr lang="en-US" altLang="zh-CN" sz="1800" dirty="0">
                <a:latin typeface="宋体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宋体" charset="0"/>
              </a:rPr>
              <a:t>void main()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宋体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宋体" charset="0"/>
              </a:rPr>
              <a:t> char string</a:t>
            </a:r>
            <a:r>
              <a:rPr lang="zh-CN" altLang="en-US" sz="1800" dirty="0">
                <a:latin typeface="宋体" charset="0"/>
              </a:rPr>
              <a:t>［</a:t>
            </a:r>
            <a:r>
              <a:rPr lang="en-US" altLang="zh-CN" sz="1800" dirty="0">
                <a:latin typeface="宋体" charset="0"/>
              </a:rPr>
              <a:t>81</a:t>
            </a:r>
            <a:r>
              <a:rPr lang="zh-CN" altLang="en-US" sz="1800" dirty="0">
                <a:latin typeface="宋体" charset="0"/>
              </a:rPr>
              <a:t>］</a:t>
            </a:r>
            <a:r>
              <a:rPr lang="en-US" altLang="zh-CN" sz="1800" dirty="0">
                <a:latin typeface="宋体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宋体" charset="0"/>
              </a:rPr>
              <a:t> </a:t>
            </a:r>
            <a:r>
              <a:rPr lang="en-US" altLang="zh-CN" sz="1800" dirty="0" err="1">
                <a:latin typeface="宋体" charset="0"/>
              </a:rPr>
              <a:t>int</a:t>
            </a:r>
            <a:r>
              <a:rPr lang="en-US" altLang="zh-CN" sz="1800" dirty="0">
                <a:latin typeface="宋体" charset="0"/>
              </a:rPr>
              <a:t> </a:t>
            </a:r>
            <a:r>
              <a:rPr lang="en-US" altLang="zh-CN" sz="1800" dirty="0" err="1">
                <a:latin typeface="宋体" charset="0"/>
              </a:rPr>
              <a:t>i</a:t>
            </a:r>
            <a:r>
              <a:rPr lang="zh-CN" altLang="en-US" sz="1800" dirty="0">
                <a:latin typeface="宋体" charset="0"/>
              </a:rPr>
              <a:t>，</a:t>
            </a:r>
            <a:r>
              <a:rPr lang="en-US" altLang="zh-CN" sz="1800" dirty="0" err="1">
                <a:latin typeface="宋体" charset="0"/>
              </a:rPr>
              <a:t>num</a:t>
            </a:r>
            <a:r>
              <a:rPr lang="en-US" altLang="zh-CN" sz="1800" dirty="0">
                <a:latin typeface="宋体" charset="0"/>
              </a:rPr>
              <a:t>=0</a:t>
            </a:r>
            <a:r>
              <a:rPr lang="zh-CN" altLang="en-US" sz="1800" dirty="0">
                <a:latin typeface="宋体" charset="0"/>
              </a:rPr>
              <a:t>，</a:t>
            </a:r>
            <a:r>
              <a:rPr lang="en-US" altLang="zh-CN" sz="1800" dirty="0">
                <a:latin typeface="宋体" charset="0"/>
              </a:rPr>
              <a:t>word=0;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宋体" charset="0"/>
              </a:rPr>
              <a:t> char c;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宋体" charset="0"/>
              </a:rPr>
              <a:t> gets(string);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宋体" charset="0"/>
              </a:rPr>
              <a:t> for (</a:t>
            </a:r>
            <a:r>
              <a:rPr lang="en-US" altLang="zh-CN" sz="1800" dirty="0" err="1">
                <a:latin typeface="宋体" charset="0"/>
              </a:rPr>
              <a:t>i</a:t>
            </a:r>
            <a:r>
              <a:rPr lang="en-US" altLang="zh-CN" sz="1800" dirty="0">
                <a:latin typeface="宋体" charset="0"/>
              </a:rPr>
              <a:t>=0;(c=string</a:t>
            </a:r>
            <a:r>
              <a:rPr lang="zh-CN" altLang="en-US" sz="1800" dirty="0">
                <a:latin typeface="宋体" charset="0"/>
              </a:rPr>
              <a:t>［</a:t>
            </a:r>
            <a:r>
              <a:rPr lang="en-US" altLang="zh-CN" sz="1800" dirty="0" err="1">
                <a:latin typeface="宋体" charset="0"/>
              </a:rPr>
              <a:t>i</a:t>
            </a:r>
            <a:r>
              <a:rPr lang="zh-CN" altLang="en-US" sz="1800" dirty="0">
                <a:latin typeface="宋体" charset="0"/>
              </a:rPr>
              <a:t>］</a:t>
            </a:r>
            <a:r>
              <a:rPr lang="en-US" altLang="zh-CN" sz="1800" dirty="0">
                <a:latin typeface="宋体" charset="0"/>
              </a:rPr>
              <a:t>)!=‘\</a:t>
            </a:r>
            <a:r>
              <a:rPr lang="zh-CN" altLang="zh-CN" sz="1800" dirty="0">
                <a:latin typeface="宋体" charset="0"/>
              </a:rPr>
              <a:t>0</a:t>
            </a:r>
            <a:r>
              <a:rPr lang="en-US" altLang="zh-CN" sz="1800" dirty="0">
                <a:latin typeface="宋体" charset="0"/>
              </a:rPr>
              <a:t>′;</a:t>
            </a:r>
            <a:r>
              <a:rPr lang="en-US" altLang="zh-CN" sz="1800" dirty="0" err="1">
                <a:latin typeface="宋体" charset="0"/>
              </a:rPr>
              <a:t>i</a:t>
            </a:r>
            <a:r>
              <a:rPr lang="en-US" altLang="zh-CN" sz="1800" dirty="0">
                <a:latin typeface="宋体" charset="0"/>
              </a:rPr>
              <a:t>++)  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latin typeface="宋体" charset="0"/>
              </a:rPr>
              <a:t>     if(c==′ ′) word=0;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latin typeface="宋体" charset="0"/>
              </a:rPr>
              <a:t>  </a:t>
            </a:r>
            <a:r>
              <a:rPr lang="zh-CN" altLang="en-US" sz="1800" dirty="0">
                <a:latin typeface="宋体" charset="0"/>
              </a:rPr>
              <a:t>   </a:t>
            </a:r>
            <a:r>
              <a:rPr lang="en-US" altLang="zh-CN" sz="1800" dirty="0">
                <a:latin typeface="宋体" charset="0"/>
              </a:rPr>
              <a:t>else if(word==0)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latin typeface="宋体" charset="0"/>
              </a:rPr>
              <a:t>    </a:t>
            </a:r>
            <a:r>
              <a:rPr lang="zh-CN" altLang="en-US" sz="1800" dirty="0">
                <a:latin typeface="宋体" charset="0"/>
              </a:rPr>
              <a:t>     </a:t>
            </a:r>
            <a:r>
              <a:rPr lang="en-US" altLang="zh-CN" sz="1800" dirty="0">
                <a:latin typeface="宋体" charset="0"/>
              </a:rPr>
              <a:t>{  word=1;</a:t>
            </a:r>
            <a:r>
              <a:rPr lang="zh-CN" altLang="en-US" sz="1800" dirty="0">
                <a:latin typeface="宋体" charset="0"/>
              </a:rPr>
              <a:t>  </a:t>
            </a:r>
            <a:r>
              <a:rPr lang="en-US" altLang="zh-CN" sz="1800" dirty="0" err="1">
                <a:latin typeface="宋体" charset="0"/>
              </a:rPr>
              <a:t>num</a:t>
            </a:r>
            <a:r>
              <a:rPr lang="en-US" altLang="zh-CN" sz="1800" dirty="0">
                <a:latin typeface="宋体" charset="0"/>
              </a:rPr>
              <a:t>++;</a:t>
            </a:r>
            <a:r>
              <a:rPr lang="zh-CN" altLang="en-US" sz="1800" dirty="0">
                <a:latin typeface="宋体" charset="0"/>
              </a:rPr>
              <a:t>  </a:t>
            </a:r>
            <a:r>
              <a:rPr lang="en-US" altLang="zh-CN" sz="1800" dirty="0">
                <a:latin typeface="宋体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zh-CN" sz="1800" dirty="0">
                <a:latin typeface="宋体" charset="0"/>
              </a:rPr>
              <a:t>  </a:t>
            </a:r>
            <a:r>
              <a:rPr lang="en-US" altLang="zh-CN" sz="1800" dirty="0" err="1">
                <a:latin typeface="宋体" charset="0"/>
              </a:rPr>
              <a:t>printf</a:t>
            </a:r>
            <a:r>
              <a:rPr lang="en-US" altLang="zh-CN" sz="1800" dirty="0">
                <a:latin typeface="宋体" charset="0"/>
              </a:rPr>
              <a:t>(″There are %d words in the line.</a:t>
            </a:r>
            <a:r>
              <a:rPr lang="zh-CN" altLang="en-US" sz="1800" dirty="0">
                <a:latin typeface="宋体" charset="0"/>
              </a:rPr>
              <a:t>＼</a:t>
            </a:r>
            <a:r>
              <a:rPr lang="en-US" altLang="zh-CN" sz="1800" dirty="0">
                <a:latin typeface="宋体" charset="0"/>
              </a:rPr>
              <a:t>n″</a:t>
            </a:r>
            <a:r>
              <a:rPr lang="zh-CN" altLang="en-US" sz="1800" dirty="0">
                <a:latin typeface="宋体" charset="0"/>
              </a:rPr>
              <a:t>，</a:t>
            </a:r>
            <a:r>
              <a:rPr lang="en-US" altLang="zh-CN" sz="1800" dirty="0" err="1">
                <a:latin typeface="宋体" charset="0"/>
              </a:rPr>
              <a:t>num</a:t>
            </a:r>
            <a:r>
              <a:rPr lang="en-US" altLang="zh-CN" sz="1800" dirty="0">
                <a:latin typeface="宋体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zh-CN" sz="1800" dirty="0"/>
              <a:t>            }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22DA5-27BA-3943-8968-DEFBCCD0AEE1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29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23850" y="260350"/>
            <a:ext cx="8596313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kumimoji="1" lang="zh-CN" altLang="en-US" sz="3200">
                <a:solidFill>
                  <a:srgbClr val="A50021"/>
                </a:solidFill>
                <a:ea typeface="宋体" charset="0"/>
              </a:rPr>
              <a:t>                              数组变量定义</a:t>
            </a:r>
            <a:endParaRPr kumimoji="1" lang="zh-CN" altLang="en-US">
              <a:solidFill>
                <a:srgbClr val="A50021"/>
              </a:solidFill>
              <a:ea typeface="宋体" charset="0"/>
            </a:endParaRPr>
          </a:p>
          <a:p>
            <a:pPr eaLnBrk="1" hangingPunct="1"/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定义数组变量（</a:t>
            </a:r>
            <a:r>
              <a:rPr kumimoji="1" lang="zh-CN" altLang="en-US">
                <a:solidFill>
                  <a:schemeClr val="accent2"/>
                </a:solidFill>
                <a:ea typeface="宋体" charset="0"/>
              </a:rPr>
              <a:t>定义数组</a:t>
            </a: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）时需说明：</a:t>
            </a:r>
          </a:p>
          <a:p>
            <a:pPr eaLnBrk="1" hangingPunct="1">
              <a:buFontTx/>
              <a:buChar char="•"/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数组元素类型</a:t>
            </a:r>
          </a:p>
          <a:p>
            <a:pPr eaLnBrk="1" hangingPunct="1">
              <a:buFontTx/>
              <a:buChar char="•"/>
            </a:pPr>
            <a:r>
              <a:rPr kumimoji="1" lang="zh-CN" altLang="en-US">
                <a:solidFill>
                  <a:schemeClr val="tx1"/>
                </a:solidFill>
                <a:ea typeface="宋体" charset="0"/>
              </a:rPr>
              <a:t>数组（变量）的元素个数</a:t>
            </a:r>
          </a:p>
          <a:p>
            <a:pPr eaLnBrk="1" hangingPunct="1"/>
            <a:r>
              <a:rPr kumimoji="1" lang="zh-CN" altLang="en-US" sz="2400" i="1">
                <a:solidFill>
                  <a:schemeClr val="tx1"/>
                </a:solidFill>
                <a:ea typeface="宋体" charset="0"/>
              </a:rPr>
              <a:t>   </a:t>
            </a:r>
            <a:r>
              <a:rPr kumimoji="1" lang="zh-CN" altLang="en-US" sz="2400" i="1">
                <a:solidFill>
                  <a:schemeClr val="hlink"/>
                </a:solidFill>
                <a:ea typeface="宋体" charset="0"/>
              </a:rPr>
              <a:t>元素个数也称数组</a:t>
            </a:r>
            <a:r>
              <a:rPr kumimoji="1" lang="zh-CN" altLang="en-US" sz="2400" i="1" u="sng">
                <a:solidFill>
                  <a:schemeClr val="accent2"/>
                </a:solidFill>
                <a:ea typeface="宋体" charset="0"/>
              </a:rPr>
              <a:t>大小</a:t>
            </a:r>
            <a:r>
              <a:rPr kumimoji="1" lang="zh-CN" altLang="en-US" sz="2400" i="1">
                <a:solidFill>
                  <a:schemeClr val="hlink"/>
                </a:solidFill>
                <a:ea typeface="宋体" charset="0"/>
              </a:rPr>
              <a:t>或</a:t>
            </a:r>
            <a:r>
              <a:rPr kumimoji="1" lang="zh-CN" altLang="en-US" sz="2400" i="1" u="sng">
                <a:solidFill>
                  <a:schemeClr val="accent2"/>
                </a:solidFill>
                <a:ea typeface="宋体" charset="0"/>
              </a:rPr>
              <a:t>长度</a:t>
            </a:r>
            <a:r>
              <a:rPr kumimoji="1" lang="zh-CN" altLang="en-US" sz="2400" i="1">
                <a:solidFill>
                  <a:schemeClr val="hlink"/>
                </a:solidFill>
                <a:ea typeface="宋体" charset="0"/>
              </a:rPr>
              <a:t>。</a:t>
            </a:r>
          </a:p>
          <a:p>
            <a:pPr eaLnBrk="1" hangingPunct="1"/>
            <a:r>
              <a:rPr kumimoji="1" lang="zh-CN" altLang="en-US" sz="2400" i="1">
                <a:solidFill>
                  <a:schemeClr val="hlink"/>
                </a:solidFill>
                <a:ea typeface="宋体" charset="0"/>
              </a:rPr>
              <a:t>   定义数组变量时，方括号内整型表达式说明元素个数，表达式应用</a:t>
            </a:r>
            <a:r>
              <a:rPr kumimoji="1" lang="zh-CN" altLang="en-US" sz="2400" i="1">
                <a:solidFill>
                  <a:schemeClr val="accent2"/>
                </a:solidFill>
                <a:ea typeface="宋体" charset="0"/>
              </a:rPr>
              <a:t>静态确定值</a:t>
            </a:r>
            <a:r>
              <a:rPr kumimoji="1" lang="zh-CN" altLang="en-US" sz="2400" i="1">
                <a:solidFill>
                  <a:schemeClr val="hlink"/>
                </a:solidFill>
                <a:ea typeface="宋体" charset="0"/>
              </a:rPr>
              <a:t>，可用字面量或枚举常量。</a:t>
            </a:r>
          </a:p>
        </p:txBody>
      </p:sp>
      <p:sp>
        <p:nvSpPr>
          <p:cNvPr id="319491" name="Text Box 3"/>
          <p:cNvSpPr txBox="1">
            <a:spLocks noChangeArrowheads="1"/>
          </p:cNvSpPr>
          <p:nvPr/>
        </p:nvSpPr>
        <p:spPr bwMode="auto">
          <a:xfrm>
            <a:off x="250825" y="4365625"/>
            <a:ext cx="86868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just">
              <a:spcBef>
                <a:spcPct val="2000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例，定义两个数组：</a:t>
            </a:r>
          </a:p>
          <a:p>
            <a:pPr algn="just">
              <a:spcBef>
                <a:spcPct val="2000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　　　　</a:t>
            </a:r>
            <a:r>
              <a:rPr kumimoji="1" lang="en-US" altLang="zh-CN" dirty="0" err="1">
                <a:solidFill>
                  <a:schemeClr val="tx1"/>
                </a:solidFill>
                <a:latin typeface="Courier New" charset="0"/>
                <a:ea typeface="宋体" charset="0"/>
              </a:rPr>
              <a:t>int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a[10];	 float a1[100];</a:t>
            </a:r>
          </a:p>
          <a:p>
            <a:pPr algn="just">
              <a:spcBef>
                <a:spcPct val="2000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数组定义可以与其他变量定义写在一起，如：</a:t>
            </a:r>
          </a:p>
          <a:p>
            <a:pPr algn="just">
              <a:spcBef>
                <a:spcPct val="2000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Courier New" charset="0"/>
                <a:ea typeface="宋体" charset="0"/>
              </a:rPr>
              <a:t>　　　　</a:t>
            </a:r>
            <a:r>
              <a:rPr kumimoji="1" lang="en-US" altLang="zh-CN" dirty="0" err="1">
                <a:solidFill>
                  <a:schemeClr val="tx1"/>
                </a:solidFill>
                <a:latin typeface="Courier New" charset="0"/>
                <a:ea typeface="宋体" charset="0"/>
              </a:rPr>
              <a:t>int</a:t>
            </a:r>
            <a:r>
              <a:rPr kumimoji="1" lang="en-US" altLang="zh-CN" dirty="0">
                <a:solidFill>
                  <a:schemeClr val="tx1"/>
                </a:solidFill>
                <a:latin typeface="Courier New" charset="0"/>
                <a:ea typeface="宋体" charset="0"/>
              </a:rPr>
              <a:t> a2[16], n, a3[25], m;</a:t>
            </a:r>
            <a:endParaRPr kumimoji="1" lang="en-US" altLang="zh-CN" sz="2400" b="0" dirty="0">
              <a:solidFill>
                <a:schemeClr val="tx1"/>
              </a:solidFill>
              <a:ea typeface="宋体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41193-FFE4-354F-BA25-CA71DED59991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19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0" y="1196975"/>
            <a:ext cx="8893175" cy="1298575"/>
          </a:xfrm>
        </p:spPr>
        <p:txBody>
          <a:bodyPr lIns="91440" tIns="45720" rIns="91440" bIns="45720"/>
          <a:lstStyle/>
          <a:p>
            <a:pPr eaLnBrk="1">
              <a:buFont typeface="Monotype Sorts" charset="2"/>
              <a:buNone/>
            </a:pPr>
            <a:r>
              <a:rPr lang="zh-CN" altLang="en-US" sz="2400">
                <a:latin typeface="Courier New" charset="0"/>
                <a:ea typeface="宋体" charset="0"/>
              </a:rPr>
              <a:t> 定义</a:t>
            </a:r>
          </a:p>
          <a:p>
            <a:pPr eaLnBrk="1">
              <a:buFont typeface="Monotype Sorts" charset="2"/>
              <a:buNone/>
            </a:pPr>
            <a:r>
              <a:rPr lang="zh-CN" altLang="en-US" sz="2400">
                <a:latin typeface="Courier New" charset="0"/>
                <a:ea typeface="宋体" charset="0"/>
              </a:rPr>
              <a:t> </a:t>
            </a:r>
            <a:r>
              <a:rPr lang="zh-CN" altLang="en-US" sz="2400">
                <a:solidFill>
                  <a:schemeClr val="accent2"/>
                </a:solidFill>
                <a:latin typeface="Courier New" charset="0"/>
                <a:ea typeface="宋体" charset="0"/>
              </a:rPr>
              <a:t>存储类型</a:t>
            </a:r>
            <a:r>
              <a:rPr lang="zh-CN" altLang="en-US" sz="2400">
                <a:latin typeface="Courier New" charset="0"/>
                <a:ea typeface="宋体" charset="0"/>
              </a:rPr>
              <a:t> </a:t>
            </a:r>
            <a:r>
              <a:rPr lang="zh-CN" altLang="en-US" sz="2400">
                <a:solidFill>
                  <a:srgbClr val="880000"/>
                </a:solidFill>
                <a:latin typeface="Courier New" charset="0"/>
                <a:ea typeface="宋体" charset="0"/>
              </a:rPr>
              <a:t>数据类型</a:t>
            </a:r>
            <a:r>
              <a:rPr lang="zh-CN" altLang="en-US" sz="2400">
                <a:latin typeface="Courier New" charset="0"/>
                <a:ea typeface="宋体" charset="0"/>
              </a:rPr>
              <a:t> 数组名 </a:t>
            </a:r>
            <a:r>
              <a:rPr lang="en-US" altLang="zh-CN" sz="2400">
                <a:latin typeface="Courier New" charset="0"/>
                <a:ea typeface="宋体" charset="0"/>
              </a:rPr>
              <a:t>[</a:t>
            </a:r>
            <a:r>
              <a:rPr lang="zh-CN" altLang="en-US" sz="2400">
                <a:latin typeface="Courier New" charset="0"/>
                <a:ea typeface="宋体" charset="0"/>
              </a:rPr>
              <a:t>整数</a:t>
            </a:r>
            <a:r>
              <a:rPr lang="en-US" altLang="zh-CN" sz="2400">
                <a:latin typeface="Courier New" charset="0"/>
                <a:ea typeface="宋体" charset="0"/>
              </a:rPr>
              <a:t>1] [</a:t>
            </a:r>
            <a:r>
              <a:rPr lang="zh-CN" altLang="en-US" sz="2400">
                <a:latin typeface="Courier New" charset="0"/>
                <a:ea typeface="宋体" charset="0"/>
              </a:rPr>
              <a:t>整数</a:t>
            </a:r>
            <a:r>
              <a:rPr lang="en-US" altLang="zh-CN" sz="2400">
                <a:latin typeface="Courier New" charset="0"/>
                <a:ea typeface="宋体" charset="0"/>
              </a:rPr>
              <a:t>2] …… [</a:t>
            </a:r>
            <a:r>
              <a:rPr lang="zh-CN" altLang="en-US" sz="2400">
                <a:latin typeface="Courier New" charset="0"/>
                <a:ea typeface="宋体" charset="0"/>
              </a:rPr>
              <a:t>整数</a:t>
            </a:r>
            <a:r>
              <a:rPr lang="en-US" altLang="zh-CN" sz="2400">
                <a:latin typeface="Courier New" charset="0"/>
                <a:ea typeface="宋体" charset="0"/>
              </a:rPr>
              <a:t>n];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729413" y="5994400"/>
            <a:ext cx="2093912" cy="665163"/>
            <a:chOff x="4080" y="1989"/>
            <a:chExt cx="1453" cy="603"/>
          </a:xfrm>
        </p:grpSpPr>
        <p:sp>
          <p:nvSpPr>
            <p:cNvPr id="11294" name="Text Box 9"/>
            <p:cNvSpPr txBox="1">
              <a:spLocks noChangeArrowheads="1"/>
            </p:cNvSpPr>
            <p:nvPr/>
          </p:nvSpPr>
          <p:spPr bwMode="auto">
            <a:xfrm>
              <a:off x="4080" y="1989"/>
              <a:ext cx="568" cy="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en-US" altLang="zh-CN">
                  <a:solidFill>
                    <a:schemeClr val="tx2"/>
                  </a:solidFill>
                  <a:latin typeface="Arial" charset="0"/>
                  <a:ea typeface="宋体" charset="0"/>
                </a:rPr>
                <a:t>a[9]</a:t>
              </a:r>
            </a:p>
          </p:txBody>
        </p:sp>
        <p:grpSp>
          <p:nvGrpSpPr>
            <p:cNvPr id="11295" name="Group 10"/>
            <p:cNvGrpSpPr>
              <a:grpSpLocks/>
            </p:cNvGrpSpPr>
            <p:nvPr/>
          </p:nvGrpSpPr>
          <p:grpSpPr bwMode="auto">
            <a:xfrm>
              <a:off x="4592" y="1989"/>
              <a:ext cx="941" cy="603"/>
              <a:chOff x="3408" y="1248"/>
              <a:chExt cx="941" cy="603"/>
            </a:xfrm>
          </p:grpSpPr>
          <p:pic>
            <p:nvPicPr>
              <p:cNvPr id="11296" name="Picture 11" descr="closedo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248"/>
                <a:ext cx="461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97" name="Picture 12" descr="closedo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" y="1248"/>
                <a:ext cx="461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29413" y="5284788"/>
            <a:ext cx="2093912" cy="665162"/>
            <a:chOff x="3840" y="2229"/>
            <a:chExt cx="1453" cy="603"/>
          </a:xfrm>
        </p:grpSpPr>
        <p:sp>
          <p:nvSpPr>
            <p:cNvPr id="11290" name="Text Box 14"/>
            <p:cNvSpPr txBox="1">
              <a:spLocks noChangeArrowheads="1"/>
            </p:cNvSpPr>
            <p:nvPr/>
          </p:nvSpPr>
          <p:spPr bwMode="auto">
            <a:xfrm>
              <a:off x="3840" y="2261"/>
              <a:ext cx="568" cy="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en-US" altLang="zh-CN">
                  <a:solidFill>
                    <a:schemeClr val="tx2"/>
                  </a:solidFill>
                  <a:latin typeface="Arial" charset="0"/>
                  <a:ea typeface="宋体" charset="0"/>
                </a:rPr>
                <a:t>a[8]</a:t>
              </a:r>
            </a:p>
          </p:txBody>
        </p:sp>
        <p:grpSp>
          <p:nvGrpSpPr>
            <p:cNvPr id="11291" name="Group 15"/>
            <p:cNvGrpSpPr>
              <a:grpSpLocks/>
            </p:cNvGrpSpPr>
            <p:nvPr/>
          </p:nvGrpSpPr>
          <p:grpSpPr bwMode="auto">
            <a:xfrm>
              <a:off x="4352" y="2229"/>
              <a:ext cx="941" cy="603"/>
              <a:chOff x="3408" y="1248"/>
              <a:chExt cx="941" cy="603"/>
            </a:xfrm>
          </p:grpSpPr>
          <p:pic>
            <p:nvPicPr>
              <p:cNvPr id="11292" name="Picture 16" descr="closedo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248"/>
                <a:ext cx="461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93" name="Picture 17" descr="closedo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" y="1248"/>
                <a:ext cx="461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6740525" y="4578350"/>
            <a:ext cx="2082800" cy="665163"/>
            <a:chOff x="3559" y="2469"/>
            <a:chExt cx="1446" cy="603"/>
          </a:xfrm>
        </p:grpSpPr>
        <p:sp>
          <p:nvSpPr>
            <p:cNvPr id="11286" name="Text Box 19"/>
            <p:cNvSpPr txBox="1">
              <a:spLocks noChangeArrowheads="1"/>
            </p:cNvSpPr>
            <p:nvPr/>
          </p:nvSpPr>
          <p:spPr bwMode="auto">
            <a:xfrm>
              <a:off x="3559" y="2501"/>
              <a:ext cx="569" cy="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en-US" altLang="zh-CN">
                  <a:solidFill>
                    <a:schemeClr val="tx2"/>
                  </a:solidFill>
                  <a:latin typeface="Arial" charset="0"/>
                  <a:ea typeface="宋体" charset="0"/>
                </a:rPr>
                <a:t>a[7]</a:t>
              </a:r>
            </a:p>
          </p:txBody>
        </p:sp>
        <p:grpSp>
          <p:nvGrpSpPr>
            <p:cNvPr id="11287" name="Group 20"/>
            <p:cNvGrpSpPr>
              <a:grpSpLocks/>
            </p:cNvGrpSpPr>
            <p:nvPr/>
          </p:nvGrpSpPr>
          <p:grpSpPr bwMode="auto">
            <a:xfrm>
              <a:off x="4064" y="2469"/>
              <a:ext cx="941" cy="603"/>
              <a:chOff x="3408" y="1248"/>
              <a:chExt cx="941" cy="603"/>
            </a:xfrm>
          </p:grpSpPr>
          <p:pic>
            <p:nvPicPr>
              <p:cNvPr id="11288" name="Picture 21" descr="closedo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248"/>
                <a:ext cx="461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89" name="Picture 22" descr="closedo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" y="1248"/>
                <a:ext cx="461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6653213" y="3603625"/>
            <a:ext cx="2162175" cy="733425"/>
            <a:chOff x="2496" y="3356"/>
            <a:chExt cx="1501" cy="664"/>
          </a:xfrm>
        </p:grpSpPr>
        <p:sp>
          <p:nvSpPr>
            <p:cNvPr id="11282" name="Text Box 24"/>
            <p:cNvSpPr txBox="1">
              <a:spLocks noChangeArrowheads="1"/>
            </p:cNvSpPr>
            <p:nvPr/>
          </p:nvSpPr>
          <p:spPr bwMode="auto">
            <a:xfrm>
              <a:off x="2496" y="3356"/>
              <a:ext cx="569" cy="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en-US" altLang="zh-CN">
                  <a:solidFill>
                    <a:schemeClr val="tx2"/>
                  </a:solidFill>
                  <a:latin typeface="Arial" charset="0"/>
                  <a:ea typeface="宋体" charset="0"/>
                </a:rPr>
                <a:t>a[1]</a:t>
              </a:r>
            </a:p>
          </p:txBody>
        </p:sp>
        <p:grpSp>
          <p:nvGrpSpPr>
            <p:cNvPr id="11283" name="Group 25"/>
            <p:cNvGrpSpPr>
              <a:grpSpLocks/>
            </p:cNvGrpSpPr>
            <p:nvPr/>
          </p:nvGrpSpPr>
          <p:grpSpPr bwMode="auto">
            <a:xfrm>
              <a:off x="3056" y="3417"/>
              <a:ext cx="941" cy="603"/>
              <a:chOff x="3408" y="1248"/>
              <a:chExt cx="941" cy="603"/>
            </a:xfrm>
          </p:grpSpPr>
          <p:pic>
            <p:nvPicPr>
              <p:cNvPr id="11284" name="Picture 26" descr="closedo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248"/>
                <a:ext cx="461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85" name="Picture 27" descr="closedo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" y="1248"/>
                <a:ext cx="461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6704013" y="2967038"/>
            <a:ext cx="2116137" cy="665162"/>
            <a:chOff x="2096" y="3669"/>
            <a:chExt cx="1469" cy="603"/>
          </a:xfrm>
        </p:grpSpPr>
        <p:sp>
          <p:nvSpPr>
            <p:cNvPr id="11278" name="Text Box 29"/>
            <p:cNvSpPr txBox="1">
              <a:spLocks noChangeArrowheads="1"/>
            </p:cNvSpPr>
            <p:nvPr/>
          </p:nvSpPr>
          <p:spPr bwMode="auto">
            <a:xfrm>
              <a:off x="2096" y="3750"/>
              <a:ext cx="569" cy="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en-US" altLang="zh-CN">
                  <a:solidFill>
                    <a:schemeClr val="tx2"/>
                  </a:solidFill>
                  <a:latin typeface="Arial" charset="0"/>
                  <a:ea typeface="宋体" charset="0"/>
                </a:rPr>
                <a:t>a[0]</a:t>
              </a:r>
            </a:p>
          </p:txBody>
        </p:sp>
        <p:grpSp>
          <p:nvGrpSpPr>
            <p:cNvPr id="11279" name="Group 30"/>
            <p:cNvGrpSpPr>
              <a:grpSpLocks/>
            </p:cNvGrpSpPr>
            <p:nvPr/>
          </p:nvGrpSpPr>
          <p:grpSpPr bwMode="auto">
            <a:xfrm>
              <a:off x="2624" y="3669"/>
              <a:ext cx="941" cy="603"/>
              <a:chOff x="3408" y="1248"/>
              <a:chExt cx="941" cy="603"/>
            </a:xfrm>
          </p:grpSpPr>
          <p:pic>
            <p:nvPicPr>
              <p:cNvPr id="11280" name="Picture 31" descr="closedo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248"/>
                <a:ext cx="461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81" name="Picture 32" descr="closedo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" y="1248"/>
                <a:ext cx="461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7185" name="Text Box 33"/>
          <p:cNvSpPr txBox="1">
            <a:spLocks noChangeArrowheads="1"/>
          </p:cNvSpPr>
          <p:nvPr/>
        </p:nvSpPr>
        <p:spPr bwMode="auto">
          <a:xfrm>
            <a:off x="7739063" y="3919538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sz="4400">
                <a:solidFill>
                  <a:schemeClr val="tx1"/>
                </a:solidFill>
                <a:latin typeface="Arial" charset="0"/>
                <a:ea typeface="宋体" charset="0"/>
              </a:rPr>
              <a:t>…</a:t>
            </a:r>
          </a:p>
        </p:txBody>
      </p:sp>
      <p:grpSp>
        <p:nvGrpSpPr>
          <p:cNvPr id="341022" name="Group 30"/>
          <p:cNvGrpSpPr>
            <a:grpSpLocks/>
          </p:cNvGrpSpPr>
          <p:nvPr/>
        </p:nvGrpSpPr>
        <p:grpSpPr bwMode="auto">
          <a:xfrm>
            <a:off x="5378450" y="1484313"/>
            <a:ext cx="2073275" cy="1011237"/>
            <a:chOff x="240" y="2688"/>
            <a:chExt cx="1488" cy="864"/>
          </a:xfrm>
        </p:grpSpPr>
        <p:sp>
          <p:nvSpPr>
            <p:cNvPr id="11276" name="AutoShape 31"/>
            <p:cNvSpPr>
              <a:spLocks noChangeArrowheads="1"/>
            </p:cNvSpPr>
            <p:nvPr/>
          </p:nvSpPr>
          <p:spPr bwMode="auto">
            <a:xfrm>
              <a:off x="240" y="2688"/>
              <a:ext cx="1488" cy="864"/>
            </a:xfrm>
            <a:prstGeom prst="cloudCallout">
              <a:avLst>
                <a:gd name="adj1" fmla="val 47176"/>
                <a:gd name="adj2" fmla="val 86227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kumimoji="1" lang="zh-CN" altLang="en-US" sz="2400" i="1">
                <a:solidFill>
                  <a:schemeClr val="bg2"/>
                </a:solidFill>
                <a:ea typeface="宋体" charset="0"/>
              </a:endParaRPr>
            </a:p>
          </p:txBody>
        </p:sp>
        <p:sp>
          <p:nvSpPr>
            <p:cNvPr id="11277" name="Text Box 32"/>
            <p:cNvSpPr txBox="1">
              <a:spLocks noChangeArrowheads="1"/>
            </p:cNvSpPr>
            <p:nvPr/>
          </p:nvSpPr>
          <p:spPr bwMode="auto">
            <a:xfrm>
              <a:off x="288" y="2946"/>
              <a:ext cx="1231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rgbClr val="FF0000"/>
                  </a:solidFill>
                  <a:latin typeface="Times New Roman" charset="0"/>
                </a:defRPr>
              </a:lvl1pPr>
              <a:lvl2pPr marL="742950" indent="-285750">
                <a:defRPr sz="2800" b="1">
                  <a:solidFill>
                    <a:srgbClr val="FF0000"/>
                  </a:solidFill>
                  <a:latin typeface="Times New Roman" charset="0"/>
                </a:defRPr>
              </a:lvl2pPr>
              <a:lvl3pPr marL="11430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3pPr>
              <a:lvl4pPr marL="16002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4pPr>
              <a:lvl5pPr marL="2057400" indent="-228600">
                <a:defRPr sz="2800" b="1">
                  <a:solidFill>
                    <a:srgbClr val="FF0000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 b="1">
                  <a:solidFill>
                    <a:srgbClr val="FF0000"/>
                  </a:solidFill>
                  <a:latin typeface="Times New Roman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1" lang="zh-CN" altLang="en-US" sz="2400" i="1">
                  <a:solidFill>
                    <a:schemeClr val="bg1"/>
                  </a:solidFill>
                  <a:ea typeface="宋体" charset="0"/>
                </a:rPr>
                <a:t>数组首地址</a:t>
              </a:r>
              <a:endParaRPr kumimoji="1" lang="zh-CN" altLang="en-US" sz="2400">
                <a:solidFill>
                  <a:schemeClr val="bg1"/>
                </a:solidFill>
                <a:ea typeface="宋体" charset="0"/>
              </a:endParaRPr>
            </a:p>
          </p:txBody>
        </p:sp>
      </p:grpSp>
      <p:sp>
        <p:nvSpPr>
          <p:cNvPr id="341025" name="Rectangle 3"/>
          <p:cNvSpPr>
            <a:spLocks noChangeArrowheads="1"/>
          </p:cNvSpPr>
          <p:nvPr/>
        </p:nvSpPr>
        <p:spPr bwMode="auto">
          <a:xfrm>
            <a:off x="179388" y="2060575"/>
            <a:ext cx="6408737" cy="396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74650" indent="-374650"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85090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pPr algn="ctr" eaLnBrk="1">
              <a:lnSpc>
                <a:spcPct val="12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None/>
            </a:pPr>
            <a:r>
              <a: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int</a:t>
            </a:r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 a[10];</a:t>
            </a:r>
          </a:p>
          <a:p>
            <a:pPr eaLnBrk="1">
              <a:lnSpc>
                <a:spcPct val="12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Char char=""/>
            </a:pP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定义一个有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10</a:t>
            </a: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个</a:t>
            </a:r>
            <a:r>
              <a:rPr lang="en-US" altLang="zh-CN" sz="24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int</a:t>
            </a: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型元素的数组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charset="0"/>
              <a:ea typeface="宋体" charset="0"/>
            </a:endParaRPr>
          </a:p>
          <a:p>
            <a:pPr lvl="1" eaLnBrk="1">
              <a:lnSpc>
                <a:spcPct val="125000"/>
              </a:lnSpc>
              <a:spcBef>
                <a:spcPct val="20000"/>
              </a:spcBef>
              <a:buClr>
                <a:srgbClr val="FFCC66"/>
              </a:buClr>
              <a:buSzPct val="115000"/>
              <a:buFontTx/>
              <a:buChar char="–"/>
            </a:pPr>
            <a:r>
              <a:rPr lang="zh-CN" altLang="en-US" sz="200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系统会在内存分配连续的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10</a:t>
            </a:r>
            <a:r>
              <a:rPr lang="zh-CN" altLang="en-US" sz="200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个</a:t>
            </a:r>
            <a:r>
              <a:rPr lang="en-US" altLang="zh-CN" sz="2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int</a:t>
            </a:r>
            <a:r>
              <a:rPr lang="zh-CN" altLang="en-US" sz="200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空间给此数组</a:t>
            </a:r>
          </a:p>
          <a:p>
            <a:pPr eaLnBrk="1">
              <a:lnSpc>
                <a:spcPct val="12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Char char=""/>
            </a:pP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直接对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a</a:t>
            </a: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的访问，就是访问此数组的首地址</a:t>
            </a:r>
          </a:p>
          <a:p>
            <a:pPr eaLnBrk="1">
              <a:lnSpc>
                <a:spcPct val="12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Char char=""/>
            </a:pP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使用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a[0]</a:t>
            </a: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、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a[1]</a:t>
            </a: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、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a[2]</a:t>
            </a: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、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……</a:t>
            </a: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、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宋体" charset="0"/>
              </a:rPr>
              <a:t>a[9]</a:t>
            </a:r>
            <a:r>
              <a:rPr lang="zh-CN" altLang="en-US" sz="240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0"/>
              </a:rPr>
              <a:t>这样的形式访问每个元素。可以像使用普通变量一样使用他们。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charset="0"/>
              <a:ea typeface="宋体" charset="0"/>
            </a:endParaRPr>
          </a:p>
          <a:p>
            <a:pPr eaLnBrk="1">
              <a:lnSpc>
                <a:spcPct val="125000"/>
              </a:lnSpc>
              <a:spcBef>
                <a:spcPct val="20000"/>
              </a:spcBef>
              <a:buClr>
                <a:srgbClr val="FFCC66"/>
              </a:buClr>
              <a:buSzPct val="80000"/>
              <a:buFont typeface="Monotype Sorts" charset="2"/>
              <a:buChar char=""/>
            </a:pPr>
            <a:endParaRPr lang="en-US" altLang="zh-CN" sz="2400">
              <a:solidFill>
                <a:srgbClr val="3366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charset="0"/>
            </a:endParaRPr>
          </a:p>
        </p:txBody>
      </p:sp>
      <p:sp>
        <p:nvSpPr>
          <p:cNvPr id="11275" name="Rectangle 34"/>
          <p:cNvSpPr>
            <a:spLocks noChangeArrowheads="1"/>
          </p:cNvSpPr>
          <p:nvPr/>
        </p:nvSpPr>
        <p:spPr bwMode="auto">
          <a:xfrm>
            <a:off x="2484438" y="404813"/>
            <a:ext cx="355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F0000"/>
                </a:solidFill>
                <a:latin typeface="Times New Roman" charset="0"/>
              </a:defRPr>
            </a:lvl1pPr>
            <a:lvl2pPr marL="742950" indent="-285750">
              <a:defRPr sz="2800" b="1">
                <a:solidFill>
                  <a:srgbClr val="FF0000"/>
                </a:solidFill>
                <a:latin typeface="Times New Roman" charset="0"/>
              </a:defRPr>
            </a:lvl2pPr>
            <a:lvl3pPr marL="1143000" indent="-228600">
              <a:defRPr sz="2800" b="1">
                <a:solidFill>
                  <a:srgbClr val="FF0000"/>
                </a:solidFill>
                <a:latin typeface="Times New Roman" charset="0"/>
              </a:defRPr>
            </a:lvl3pPr>
            <a:lvl4pPr marL="1600200" indent="-228600">
              <a:defRPr sz="2800" b="1">
                <a:solidFill>
                  <a:srgbClr val="FF0000"/>
                </a:solidFill>
                <a:latin typeface="Times New Roman" charset="0"/>
              </a:defRPr>
            </a:lvl4pPr>
            <a:lvl5pPr marL="2057400" indent="-228600">
              <a:defRPr sz="2800" b="1">
                <a:solidFill>
                  <a:srgbClr val="FF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Times New Roman" charset="0"/>
              </a:defRPr>
            </a:lvl9pPr>
          </a:lstStyle>
          <a:p>
            <a:r>
              <a:rPr kumimoji="1" lang="zh-CN" altLang="en-US" sz="3200">
                <a:solidFill>
                  <a:srgbClr val="A50021"/>
                </a:solidFill>
                <a:ea typeface="宋体" charset="0"/>
              </a:rPr>
              <a:t>数组</a:t>
            </a:r>
            <a:r>
              <a:rPr kumimoji="1" lang="en-US" altLang="zh-CN" sz="3200">
                <a:solidFill>
                  <a:srgbClr val="A50021"/>
                </a:solidFill>
                <a:ea typeface="宋体" charset="0"/>
              </a:rPr>
              <a:t>(Array)</a:t>
            </a:r>
            <a:r>
              <a:rPr kumimoji="1" lang="zh-CN" altLang="en-US" sz="3200">
                <a:solidFill>
                  <a:srgbClr val="A50021"/>
                </a:solidFill>
                <a:ea typeface="宋体" charset="0"/>
              </a:rPr>
              <a:t>的实现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FA8B0-922C-2F40-A72E-F9B25CC3DAC8}" type="datetime1">
              <a:rPr lang="zh-CN" altLang="en-US" smtClean="0"/>
              <a:t>2018/12/5</a:t>
            </a:fld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1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10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10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0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10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10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10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10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10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10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10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85" grpId="0" autoUpdateAnimBg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459</TotalTime>
  <Words>6054</Words>
  <Application>Microsoft Macintosh PowerPoint</Application>
  <PresentationFormat>全屏显示(4:3)</PresentationFormat>
  <Paragraphs>1042</Paragraphs>
  <Slides>71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94" baseType="lpstr">
      <vt:lpstr>方正姚体</vt:lpstr>
      <vt:lpstr>黑体</vt:lpstr>
      <vt:lpstr>华文楷体</vt:lpstr>
      <vt:lpstr>华文细黑</vt:lpstr>
      <vt:lpstr>华文行楷</vt:lpstr>
      <vt:lpstr>楷体_GB2312</vt:lpstr>
      <vt:lpstr>隶书</vt:lpstr>
      <vt:lpstr>宋体</vt:lpstr>
      <vt:lpstr>Arial</vt:lpstr>
      <vt:lpstr>Calibri</vt:lpstr>
      <vt:lpstr>Century Schoolbook</vt:lpstr>
      <vt:lpstr>Courier New</vt:lpstr>
      <vt:lpstr>Franklin Gothic Medium</vt:lpstr>
      <vt:lpstr>Monotype Sorts</vt:lpstr>
      <vt:lpstr>Rockwell</vt:lpstr>
      <vt:lpstr>Rockwell Condensed</vt:lpstr>
      <vt:lpstr>Rockwell Extra Bold</vt:lpstr>
      <vt:lpstr>Times</vt:lpstr>
      <vt:lpstr>Times New Roman</vt:lpstr>
      <vt:lpstr>Wingdings</vt:lpstr>
      <vt:lpstr>木活字</vt:lpstr>
      <vt:lpstr>Word.Picture.8</vt:lpstr>
      <vt:lpstr>图片</vt:lpstr>
      <vt:lpstr>计算机程序设计1</vt:lpstr>
      <vt:lpstr>内容提要</vt:lpstr>
      <vt:lpstr>PowerPoint 演示文稿</vt:lpstr>
      <vt:lpstr>PowerPoint 演示文稿</vt:lpstr>
      <vt:lpstr>数组的用处 </vt:lpstr>
      <vt:lpstr>为什么使用数组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数组的引用</vt:lpstr>
      <vt:lpstr>一维数组的输入和输出</vt:lpstr>
      <vt:lpstr>PowerPoint 演示文稿</vt:lpstr>
      <vt:lpstr>一维数组和多维数组</vt:lpstr>
      <vt:lpstr>PowerPoint 演示文稿</vt:lpstr>
      <vt:lpstr>二维数组的初始化示例</vt:lpstr>
      <vt:lpstr>二维数组的存储结构</vt:lpstr>
      <vt:lpstr>PowerPoint 演示文稿</vt:lpstr>
      <vt:lpstr>二维数组的输入和输出</vt:lpstr>
      <vt:lpstr>如何使两个数组的值相等</vt:lpstr>
      <vt:lpstr>如何使两个数组的值相等</vt:lpstr>
      <vt:lpstr>PowerPoint 演示文稿</vt:lpstr>
      <vt:lpstr>例6.2 —打印最高分</vt:lpstr>
      <vt:lpstr>例6.2 —打印最高分</vt:lpstr>
      <vt:lpstr>例6.2 —打印最高分及其学生序号 </vt:lpstr>
      <vt:lpstr>用函数实现打印最高分</vt:lpstr>
      <vt:lpstr>PowerPoint 演示文稿</vt:lpstr>
      <vt:lpstr>数组名作函数参数</vt:lpstr>
      <vt:lpstr> 简单变量和数组作函数参数的区别</vt:lpstr>
      <vt:lpstr>用函数实现打印最高分</vt:lpstr>
      <vt:lpstr>向函数传递二维数组</vt:lpstr>
      <vt:lpstr>例6.8 计算每门课程的总分和平均分</vt:lpstr>
      <vt:lpstr>PowerPoint 演示文稿</vt:lpstr>
      <vt:lpstr>PowerPoint 演示文稿</vt:lpstr>
      <vt:lpstr>字符串(STRING)与字符数组</vt:lpstr>
      <vt:lpstr>字符数组的输入输出</vt:lpstr>
      <vt:lpstr>字符数组的输入输出</vt:lpstr>
      <vt:lpstr>使用scanf、printf进行字符数组输入输出说明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字符串处理函数</vt:lpstr>
      <vt:lpstr>字符串复制函数strcpy (string copy)</vt:lpstr>
      <vt:lpstr>字符串比较函数strcmp (string compare)</vt:lpstr>
      <vt:lpstr>说明</vt:lpstr>
      <vt:lpstr>字符串长度函数strlen (string length)</vt:lpstr>
      <vt:lpstr>这一章我们学习了</vt:lpstr>
      <vt:lpstr>Thanks for thinking 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查找算法</vt:lpstr>
      <vt:lpstr>例5：顺序查找</vt:lpstr>
      <vt:lpstr>折半查找</vt:lpstr>
      <vt:lpstr>折半查找</vt:lpstr>
      <vt:lpstr>字符串连接函数 strcat（ string catenate ）</vt:lpstr>
      <vt:lpstr>‘\0’作为字符串结束符的天生缺陷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LPLS82</cp:lastModifiedBy>
  <cp:revision>144</cp:revision>
  <dcterms:created xsi:type="dcterms:W3CDTF">2016-11-13T11:43:42Z</dcterms:created>
  <dcterms:modified xsi:type="dcterms:W3CDTF">2018-12-05T14:03:54Z</dcterms:modified>
</cp:coreProperties>
</file>